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embeddedFontLst>
    <p:embeddedFont>
      <p:font typeface="Century Schoolbook" panose="02040604050505020304" pitchFamily="18" charset="0"/>
      <p:regular r:id="rId36"/>
      <p:bold r:id="rId37"/>
      <p:italic r:id="rId38"/>
      <p:boldItalic r:id="rId39"/>
    </p:embeddedFont>
    <p:embeddedFont>
      <p:font typeface="Gill Sans" panose="020B0502020104020203" pitchFamily="34" charset="-79"/>
      <p:regular r:id="rId40"/>
      <p:bold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43"/>
  </p:normalViewPr>
  <p:slideViewPr>
    <p:cSldViewPr snapToGrid="0">
      <p:cViewPr varScale="1">
        <p:scale>
          <a:sx n="115" d="100"/>
          <a:sy n="115"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entury Schoolbook"/>
                <a:ea typeface="Century Schoolbook"/>
                <a:cs typeface="Century Schoolbook"/>
                <a:sym typeface="Century Schoolbook"/>
              </a:rPr>
              <a:t>‹#›</a:t>
            </a:fld>
            <a:endParaRPr sz="1200" b="0" i="0" u="none" strike="noStrike" cap="none">
              <a:solidFill>
                <a:schemeClr val="dk1"/>
              </a:solidFill>
              <a:latin typeface="Century Schoolbook"/>
              <a:ea typeface="Century Schoolbook"/>
              <a:cs typeface="Century Schoolbook"/>
              <a:sym typeface="Century Schoolbook"/>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188" name="Google Shape;18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197" name="Google Shape;19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219" name="Google Shape;21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ae0562a212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g2ae0562a212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ae0562a212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g2ae0562a212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239" name="Google Shape;239;g2ae0562a212_4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254" name="Google Shape;25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D1D5DB"/>
                </a:solidFill>
                <a:highlight>
                  <a:srgbClr val="343541"/>
                </a:highlight>
                <a:latin typeface="Roboto"/>
                <a:ea typeface="Roboto"/>
                <a:cs typeface="Roboto"/>
                <a:sym typeface="Roboto"/>
              </a:rPr>
              <a:t>The dataset reflects employment trends in the retail industry, showcasing the number of full-time employees over the past few years. Over the observed period, there is noticeable variability in employment figures, with fluctuations from month to month. In recent months, the industry experienced a decline, possibly influenced by economic factors, seasonal variations, or other external factors. The data highlights the dynamic nature of the retail job market, with fluctuations possibly influenced by factors such as consumer demand, economic conditions, or industry-specific events. Analyzing these trends could offer valuable insights for businesses and policymakers in adapting strategies to the ever-changing landscape of the retail sector.</a:t>
            </a:r>
            <a:endParaRPr/>
          </a:p>
          <a:p>
            <a:pPr marL="0" lvl="0" indent="0" algn="l" rtl="0">
              <a:lnSpc>
                <a:spcPct val="100000"/>
              </a:lnSpc>
              <a:spcBef>
                <a:spcPts val="0"/>
              </a:spcBef>
              <a:spcAft>
                <a:spcPts val="0"/>
              </a:spcAft>
              <a:buSzPts val="1400"/>
              <a:buNone/>
            </a:pPr>
            <a:endParaRPr/>
          </a:p>
        </p:txBody>
      </p:sp>
      <p:sp>
        <p:nvSpPr>
          <p:cNvPr id="266" name="Google Shape;26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D1D5DB"/>
                </a:solidFill>
                <a:highlight>
                  <a:srgbClr val="343541"/>
                </a:highlight>
                <a:latin typeface="Roboto"/>
                <a:ea typeface="Roboto"/>
                <a:cs typeface="Roboto"/>
                <a:sym typeface="Roboto"/>
              </a:rPr>
              <a:t>This graph reflects the monthly variations in full-time employees from September 2015 to December 2023. Over the period, the industry experienced a general upward trend in the number of employees, with occasional fluctuations. Notable peaks in employee numbers occurred in November 2018 and December 2023, while there were declines in January 2016 and May 2020. Seasonal patterns are evident, with recurring increases and decreases in specific months. Recent months show a stable workforce, but it's crucial to consider external factors or organizational changes that may influence these trends. Overall, the data suggests a dynamic employment landscape.</a:t>
            </a:r>
            <a:endParaRPr/>
          </a:p>
        </p:txBody>
      </p:sp>
      <p:sp>
        <p:nvSpPr>
          <p:cNvPr id="278" name="Google Shape;2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D1D5DB"/>
                </a:solidFill>
                <a:highlight>
                  <a:srgbClr val="343541"/>
                </a:highlight>
                <a:latin typeface="Roboto"/>
                <a:ea typeface="Roboto"/>
                <a:cs typeface="Roboto"/>
                <a:sym typeface="Roboto"/>
              </a:rPr>
              <a:t>This graph illustrates the employment trends within the Manufacturing industry from September 2015 to December 2023. Overall, the industry has maintained a relatively stable workforce, with minor fluctuations observed over the years. December 2023 recorded the highest number of employees at 13,013, indicating potential growth or seasonal patterns. Noteworthy declines were observed in May 2020, with employment dropping to 11,366,  influenced by the challenges posed by the global pandemic. Seasonal variations are evident, with employment typically peaking towards the end of the year. </a:t>
            </a:r>
            <a:endParaRPr>
              <a:solidFill>
                <a:schemeClr val="dk2"/>
              </a:solidFill>
            </a:endParaRPr>
          </a:p>
          <a:p>
            <a:pPr marL="0" lvl="0" indent="0" algn="l" rtl="0">
              <a:lnSpc>
                <a:spcPct val="100000"/>
              </a:lnSpc>
              <a:spcBef>
                <a:spcPts val="0"/>
              </a:spcBef>
              <a:spcAft>
                <a:spcPts val="0"/>
              </a:spcAft>
              <a:buSzPts val="1400"/>
              <a:buNone/>
            </a:pPr>
            <a:endParaRPr/>
          </a:p>
        </p:txBody>
      </p:sp>
      <p:sp>
        <p:nvSpPr>
          <p:cNvPr id="290" name="Google Shape;29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Ab</a:t>
            </a:r>
            <a:endParaRPr/>
          </a:p>
        </p:txBody>
      </p:sp>
      <p:sp>
        <p:nvSpPr>
          <p:cNvPr id="302" name="Google Shape;30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2"/>
              </a:buClr>
              <a:buSzPts val="1100"/>
              <a:buFont typeface="Arial"/>
              <a:buNone/>
            </a:pPr>
            <a:endParaRPr/>
          </a:p>
          <a:p>
            <a:pPr marL="0" lvl="0" indent="0" algn="l" rtl="0">
              <a:spcBef>
                <a:spcPts val="0"/>
              </a:spcBef>
              <a:spcAft>
                <a:spcPts val="0"/>
              </a:spcAft>
              <a:buClr>
                <a:schemeClr val="dk2"/>
              </a:buClr>
              <a:buSzPts val="1100"/>
              <a:buFont typeface="Arial"/>
              <a:buNone/>
            </a:pPr>
            <a:r>
              <a:rPr lang="en-US">
                <a:solidFill>
                  <a:srgbClr val="D1D5DB"/>
                </a:solidFill>
                <a:highlight>
                  <a:srgbClr val="343541"/>
                </a:highlight>
                <a:latin typeface="Roboto"/>
                <a:ea typeface="Roboto"/>
                <a:cs typeface="Roboto"/>
                <a:sym typeface="Roboto"/>
              </a:rPr>
              <a:t>The labor market trends suggest a promising outlook for individuals in computer science, which ranks among the top two fastest-growing occupations. Computer scientists enjoy a median income significantly higher, ranging from 2 to 3 times more than other similarly fast-growing occupations. The Healthcare, Education, and Business and Professional Services industries emerge as the largest employers, reflecting substantial workforce demands. Accessing data from the Bureau of Labor Statistics (BLS) via API can provide valuable insights into employment, wages, and occupational trends. To analyze time-series data, the use of Prophet, an open-source forecasting tool by Facebook, is recommended. Utilizing this tool involves structuring the dataset with 'ds' for dates and 'y' for values, fitting the model, and making predictions for future periods. Overall, these trends indicate a favorable environment for individuals in AI, with the field's significance evident across industries and making it an opportune time to be involved in artificial intelligence.</a:t>
            </a:r>
            <a:endParaRPr>
              <a:solidFill>
                <a:srgbClr val="D1D5DB"/>
              </a:solidFill>
              <a:highlight>
                <a:srgbClr val="343541"/>
              </a:highlight>
              <a:latin typeface="Roboto"/>
              <a:ea typeface="Roboto"/>
              <a:cs typeface="Roboto"/>
              <a:sym typeface="Roboto"/>
            </a:endParaRPr>
          </a:p>
          <a:p>
            <a:pPr marL="0" lvl="0" indent="0" algn="l" rtl="0">
              <a:lnSpc>
                <a:spcPct val="100000"/>
              </a:lnSpc>
              <a:spcBef>
                <a:spcPts val="0"/>
              </a:spcBef>
              <a:spcAft>
                <a:spcPts val="0"/>
              </a:spcAft>
              <a:buSzPts val="1400"/>
              <a:buNone/>
            </a:pPr>
            <a:endParaRPr/>
          </a:p>
        </p:txBody>
      </p:sp>
      <p:sp>
        <p:nvSpPr>
          <p:cNvPr id="317" name="Google Shape;31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Ab</a:t>
            </a:r>
            <a:endParaRPr/>
          </a:p>
        </p:txBody>
      </p:sp>
      <p:sp>
        <p:nvSpPr>
          <p:cNvPr id="324" name="Google Shape;32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e0562a212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ae0562a212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2ae0562a212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ae4263a2f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ae4263a2f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2ae4263a2f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ae0562a212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g2ae0562a21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Breakdown of our approach</a:t>
            </a:r>
            <a:endParaRPr/>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ae0562a212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2ae0562a212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e0562a212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g2ae0562a212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Breakdown of our approach</a:t>
            </a:r>
            <a:endParaRPr/>
          </a:p>
        </p:txBody>
      </p:sp>
      <p:sp>
        <p:nvSpPr>
          <p:cNvPr id="127" name="Google Shape;12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Breakdown of our approach</a:t>
            </a:r>
            <a:endParaRPr/>
          </a:p>
        </p:txBody>
      </p:sp>
      <p:sp>
        <p:nvSpPr>
          <p:cNvPr id="166" name="Google Shape;16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
          <p:cNvSpPr/>
          <p:nvPr/>
        </p:nvSpPr>
        <p:spPr>
          <a:xfrm>
            <a:off x="446534" y="3085765"/>
            <a:ext cx="11262900" cy="3304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txBox="1">
            <a:spLocks noGrp="1"/>
          </p:cNvSpPr>
          <p:nvPr>
            <p:ph type="ctrTitle"/>
          </p:nvPr>
        </p:nvSpPr>
        <p:spPr>
          <a:xfrm>
            <a:off x="581191" y="1020431"/>
            <a:ext cx="10993500" cy="14751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accent1"/>
              </a:buClr>
              <a:buSzPts val="3600"/>
              <a:buFont typeface="Gill Sans"/>
              <a:buNone/>
              <a:defRPr sz="3600">
                <a:solidFill>
                  <a:schemeClr val="accen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581194" y="2495445"/>
            <a:ext cx="10993500" cy="5904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320"/>
              </a:spcBef>
              <a:spcAft>
                <a:spcPts val="0"/>
              </a:spcAft>
              <a:buSzPts val="1472"/>
              <a:buNone/>
              <a:defRPr sz="1600" cap="none">
                <a:solidFill>
                  <a:schemeClr val="accent2"/>
                </a:solidFill>
              </a:defRPr>
            </a:lvl1pPr>
            <a:lvl2pPr lvl="1" algn="ctr" rtl="0">
              <a:lnSpc>
                <a:spcPct val="100000"/>
              </a:lnSpc>
              <a:spcBef>
                <a:spcPts val="600"/>
              </a:spcBef>
              <a:spcAft>
                <a:spcPts val="0"/>
              </a:spcAft>
              <a:buSzPts val="1472"/>
              <a:buNone/>
              <a:defRPr>
                <a:solidFill>
                  <a:srgbClr val="888888"/>
                </a:solidFill>
              </a:defRPr>
            </a:lvl2pPr>
            <a:lvl3pPr lvl="2" algn="ctr" rtl="0">
              <a:lnSpc>
                <a:spcPct val="100000"/>
              </a:lnSpc>
              <a:spcBef>
                <a:spcPts val="600"/>
              </a:spcBef>
              <a:spcAft>
                <a:spcPts val="0"/>
              </a:spcAft>
              <a:buSzPts val="1288"/>
              <a:buNone/>
              <a:defRPr>
                <a:solidFill>
                  <a:srgbClr val="888888"/>
                </a:solidFill>
              </a:defRPr>
            </a:lvl3pPr>
            <a:lvl4pPr lvl="3" algn="ctr" rtl="0">
              <a:lnSpc>
                <a:spcPct val="100000"/>
              </a:lnSpc>
              <a:spcBef>
                <a:spcPts val="600"/>
              </a:spcBef>
              <a:spcAft>
                <a:spcPts val="0"/>
              </a:spcAft>
              <a:buSzPts val="1104"/>
              <a:buNone/>
              <a:defRPr>
                <a:solidFill>
                  <a:srgbClr val="888888"/>
                </a:solidFill>
              </a:defRPr>
            </a:lvl4pPr>
            <a:lvl5pPr lvl="4" algn="ctr" rtl="0">
              <a:lnSpc>
                <a:spcPct val="100000"/>
              </a:lnSpc>
              <a:spcBef>
                <a:spcPts val="600"/>
              </a:spcBef>
              <a:spcAft>
                <a:spcPts val="0"/>
              </a:spcAft>
              <a:buSzPts val="1104"/>
              <a:buNone/>
              <a:defRPr>
                <a:solidFill>
                  <a:srgbClr val="888888"/>
                </a:solidFill>
              </a:defRPr>
            </a:lvl5pPr>
            <a:lvl6pPr lvl="5" algn="ctr" rtl="0">
              <a:lnSpc>
                <a:spcPct val="100000"/>
              </a:lnSpc>
              <a:spcBef>
                <a:spcPts val="600"/>
              </a:spcBef>
              <a:spcAft>
                <a:spcPts val="0"/>
              </a:spcAft>
              <a:buSzPts val="1104"/>
              <a:buNone/>
              <a:defRPr>
                <a:solidFill>
                  <a:srgbClr val="888888"/>
                </a:solidFill>
              </a:defRPr>
            </a:lvl6pPr>
            <a:lvl7pPr lvl="6" algn="ctr" rtl="0">
              <a:lnSpc>
                <a:spcPct val="100000"/>
              </a:lnSpc>
              <a:spcBef>
                <a:spcPts val="600"/>
              </a:spcBef>
              <a:spcAft>
                <a:spcPts val="0"/>
              </a:spcAft>
              <a:buSzPts val="1104"/>
              <a:buNone/>
              <a:defRPr>
                <a:solidFill>
                  <a:srgbClr val="888888"/>
                </a:solidFill>
              </a:defRPr>
            </a:lvl7pPr>
            <a:lvl8pPr lvl="7" algn="ctr" rtl="0">
              <a:lnSpc>
                <a:spcPct val="100000"/>
              </a:lnSpc>
              <a:spcBef>
                <a:spcPts val="600"/>
              </a:spcBef>
              <a:spcAft>
                <a:spcPts val="0"/>
              </a:spcAft>
              <a:buSzPts val="1104"/>
              <a:buNone/>
              <a:defRPr>
                <a:solidFill>
                  <a:srgbClr val="888888"/>
                </a:solidFill>
              </a:defRPr>
            </a:lvl8pPr>
            <a:lvl9pPr lvl="8" algn="ctr" rtl="0">
              <a:lnSpc>
                <a:spcPct val="100000"/>
              </a:lnSpc>
              <a:spcBef>
                <a:spcPts val="600"/>
              </a:spcBef>
              <a:spcAft>
                <a:spcPts val="600"/>
              </a:spcAft>
              <a:buSzPts val="1104"/>
              <a:buNone/>
              <a:defRPr>
                <a:solidFill>
                  <a:srgbClr val="888888"/>
                </a:solidFill>
              </a:defRPr>
            </a:lvl9pPr>
          </a:lstStyle>
          <a:p>
            <a:endParaRPr/>
          </a:p>
        </p:txBody>
      </p:sp>
      <p:sp>
        <p:nvSpPr>
          <p:cNvPr id="23" name="Google Shape;23;p2"/>
          <p:cNvSpPr txBox="1">
            <a:spLocks noGrp="1"/>
          </p:cNvSpPr>
          <p:nvPr>
            <p:ph type="dt" idx="10"/>
          </p:nvPr>
        </p:nvSpPr>
        <p:spPr>
          <a:xfrm>
            <a:off x="7605951" y="5956137"/>
            <a:ext cx="28449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solidFill>
                  <a:srgbClr val="2D58AC"/>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solidFill>
                  <a:srgbClr val="2D58AC"/>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10558300" y="5956137"/>
            <a:ext cx="1016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3"/>
          <p:cNvSpPr/>
          <p:nvPr/>
        </p:nvSpPr>
        <p:spPr>
          <a:xfrm>
            <a:off x="445982" y="606554"/>
            <a:ext cx="11300100" cy="125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txBox="1">
            <a:spLocks noGrp="1"/>
          </p:cNvSpPr>
          <p:nvPr>
            <p:ph type="title"/>
          </p:nvPr>
        </p:nvSpPr>
        <p:spPr>
          <a:xfrm>
            <a:off x="581193" y="729658"/>
            <a:ext cx="11029500" cy="9882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581193" y="2228003"/>
            <a:ext cx="5422500" cy="3633000"/>
          </a:xfrm>
          <a:prstGeom prst="rect">
            <a:avLst/>
          </a:prstGeom>
          <a:noFill/>
          <a:ln>
            <a:noFill/>
          </a:ln>
        </p:spPr>
        <p:txBody>
          <a:bodyPr spcFirstLastPara="1" wrap="square" lIns="91425" tIns="45700" rIns="91425" bIns="45700" anchor="ctr" anchorCtr="0">
            <a:normAutofit/>
          </a:bodyPr>
          <a:lstStyle>
            <a:lvl1pPr marL="457200" lvl="0" indent="-333756" algn="l" rtl="0">
              <a:lnSpc>
                <a:spcPct val="100000"/>
              </a:lnSpc>
              <a:spcBef>
                <a:spcPts val="360"/>
              </a:spcBef>
              <a:spcAft>
                <a:spcPts val="0"/>
              </a:spcAft>
              <a:buSzPts val="1656"/>
              <a:buChar char="◼"/>
              <a:defRPr/>
            </a:lvl1pPr>
            <a:lvl2pPr marL="914400" lvl="1" indent="-333756" algn="l" rtl="0">
              <a:lnSpc>
                <a:spcPct val="100000"/>
              </a:lnSpc>
              <a:spcBef>
                <a:spcPts val="600"/>
              </a:spcBef>
              <a:spcAft>
                <a:spcPts val="0"/>
              </a:spcAft>
              <a:buSzPts val="1656"/>
              <a:buChar char="◼"/>
              <a:defRPr/>
            </a:lvl2pPr>
            <a:lvl3pPr marL="1371600" lvl="2" indent="-333756" algn="l" rtl="0">
              <a:lnSpc>
                <a:spcPct val="100000"/>
              </a:lnSpc>
              <a:spcBef>
                <a:spcPts val="600"/>
              </a:spcBef>
              <a:spcAft>
                <a:spcPts val="0"/>
              </a:spcAft>
              <a:buSzPts val="1656"/>
              <a:buChar char="◼"/>
              <a:defRPr/>
            </a:lvl3pPr>
            <a:lvl4pPr marL="1828800" lvl="3" indent="-333756" algn="l" rtl="0">
              <a:lnSpc>
                <a:spcPct val="100000"/>
              </a:lnSpc>
              <a:spcBef>
                <a:spcPts val="600"/>
              </a:spcBef>
              <a:spcAft>
                <a:spcPts val="0"/>
              </a:spcAft>
              <a:buSzPts val="1656"/>
              <a:buChar char="◼"/>
              <a:defRPr/>
            </a:lvl4pPr>
            <a:lvl5pPr marL="2286000" lvl="4" indent="-333756" algn="l" rtl="0">
              <a:lnSpc>
                <a:spcPct val="100000"/>
              </a:lnSpc>
              <a:spcBef>
                <a:spcPts val="600"/>
              </a:spcBef>
              <a:spcAft>
                <a:spcPts val="0"/>
              </a:spcAft>
              <a:buSzPts val="1656"/>
              <a:buChar char="◼"/>
              <a:defRPr/>
            </a:lvl5pPr>
            <a:lvl6pPr marL="2743200" lvl="5" indent="-333756" algn="l" rtl="0">
              <a:lnSpc>
                <a:spcPct val="100000"/>
              </a:lnSpc>
              <a:spcBef>
                <a:spcPts val="600"/>
              </a:spcBef>
              <a:spcAft>
                <a:spcPts val="0"/>
              </a:spcAft>
              <a:buSzPts val="1656"/>
              <a:buChar char="◼"/>
              <a:defRPr/>
            </a:lvl6pPr>
            <a:lvl7pPr marL="3200400" lvl="6" indent="-333756" algn="l" rtl="0">
              <a:lnSpc>
                <a:spcPct val="100000"/>
              </a:lnSpc>
              <a:spcBef>
                <a:spcPts val="600"/>
              </a:spcBef>
              <a:spcAft>
                <a:spcPts val="0"/>
              </a:spcAft>
              <a:buSzPts val="1656"/>
              <a:buChar char="◼"/>
              <a:defRPr/>
            </a:lvl7pPr>
            <a:lvl8pPr marL="3657600" lvl="7" indent="-333756" algn="l" rtl="0">
              <a:lnSpc>
                <a:spcPct val="100000"/>
              </a:lnSpc>
              <a:spcBef>
                <a:spcPts val="600"/>
              </a:spcBef>
              <a:spcAft>
                <a:spcPts val="0"/>
              </a:spcAft>
              <a:buSzPts val="1656"/>
              <a:buChar char="◼"/>
              <a:defRPr/>
            </a:lvl8pPr>
            <a:lvl9pPr marL="4114800" lvl="8" indent="-333756" algn="l" rtl="0">
              <a:lnSpc>
                <a:spcPct val="100000"/>
              </a:lnSpc>
              <a:spcBef>
                <a:spcPts val="600"/>
              </a:spcBef>
              <a:spcAft>
                <a:spcPts val="600"/>
              </a:spcAft>
              <a:buSzPts val="1656"/>
              <a:buChar char="◼"/>
              <a:defRPr/>
            </a:lvl9pPr>
          </a:lstStyle>
          <a:p>
            <a:endParaRPr/>
          </a:p>
        </p:txBody>
      </p:sp>
      <p:sp>
        <p:nvSpPr>
          <p:cNvPr id="30" name="Google Shape;30;p3"/>
          <p:cNvSpPr txBox="1">
            <a:spLocks noGrp="1"/>
          </p:cNvSpPr>
          <p:nvPr>
            <p:ph type="body" idx="2"/>
          </p:nvPr>
        </p:nvSpPr>
        <p:spPr>
          <a:xfrm>
            <a:off x="6188417" y="2228003"/>
            <a:ext cx="5422500" cy="3633000"/>
          </a:xfrm>
          <a:prstGeom prst="rect">
            <a:avLst/>
          </a:prstGeom>
          <a:noFill/>
          <a:ln>
            <a:noFill/>
          </a:ln>
        </p:spPr>
        <p:txBody>
          <a:bodyPr spcFirstLastPara="1" wrap="square" lIns="91425" tIns="45700" rIns="91425" bIns="45700" anchor="ctr" anchorCtr="0">
            <a:normAutofit/>
          </a:bodyPr>
          <a:lstStyle>
            <a:lvl1pPr marL="457200" lvl="0" indent="-333756" algn="l" rtl="0">
              <a:lnSpc>
                <a:spcPct val="100000"/>
              </a:lnSpc>
              <a:spcBef>
                <a:spcPts val="360"/>
              </a:spcBef>
              <a:spcAft>
                <a:spcPts val="0"/>
              </a:spcAft>
              <a:buSzPts val="1656"/>
              <a:buChar char="◼"/>
              <a:defRPr/>
            </a:lvl1pPr>
            <a:lvl2pPr marL="914400" lvl="1" indent="-333756" algn="l" rtl="0">
              <a:lnSpc>
                <a:spcPct val="100000"/>
              </a:lnSpc>
              <a:spcBef>
                <a:spcPts val="600"/>
              </a:spcBef>
              <a:spcAft>
                <a:spcPts val="0"/>
              </a:spcAft>
              <a:buSzPts val="1656"/>
              <a:buChar char="◼"/>
              <a:defRPr/>
            </a:lvl2pPr>
            <a:lvl3pPr marL="1371600" lvl="2" indent="-333756" algn="l" rtl="0">
              <a:lnSpc>
                <a:spcPct val="100000"/>
              </a:lnSpc>
              <a:spcBef>
                <a:spcPts val="600"/>
              </a:spcBef>
              <a:spcAft>
                <a:spcPts val="0"/>
              </a:spcAft>
              <a:buSzPts val="1656"/>
              <a:buChar char="◼"/>
              <a:defRPr/>
            </a:lvl3pPr>
            <a:lvl4pPr marL="1828800" lvl="3" indent="-333756" algn="l" rtl="0">
              <a:lnSpc>
                <a:spcPct val="100000"/>
              </a:lnSpc>
              <a:spcBef>
                <a:spcPts val="600"/>
              </a:spcBef>
              <a:spcAft>
                <a:spcPts val="0"/>
              </a:spcAft>
              <a:buSzPts val="1656"/>
              <a:buChar char="◼"/>
              <a:defRPr/>
            </a:lvl4pPr>
            <a:lvl5pPr marL="2286000" lvl="4" indent="-333756" algn="l" rtl="0">
              <a:lnSpc>
                <a:spcPct val="100000"/>
              </a:lnSpc>
              <a:spcBef>
                <a:spcPts val="600"/>
              </a:spcBef>
              <a:spcAft>
                <a:spcPts val="0"/>
              </a:spcAft>
              <a:buSzPts val="1656"/>
              <a:buChar char="◼"/>
              <a:defRPr/>
            </a:lvl5pPr>
            <a:lvl6pPr marL="2743200" lvl="5" indent="-333756" algn="l" rtl="0">
              <a:lnSpc>
                <a:spcPct val="100000"/>
              </a:lnSpc>
              <a:spcBef>
                <a:spcPts val="600"/>
              </a:spcBef>
              <a:spcAft>
                <a:spcPts val="0"/>
              </a:spcAft>
              <a:buSzPts val="1656"/>
              <a:buChar char="◼"/>
              <a:defRPr/>
            </a:lvl6pPr>
            <a:lvl7pPr marL="3200400" lvl="6" indent="-333756" algn="l" rtl="0">
              <a:lnSpc>
                <a:spcPct val="100000"/>
              </a:lnSpc>
              <a:spcBef>
                <a:spcPts val="600"/>
              </a:spcBef>
              <a:spcAft>
                <a:spcPts val="0"/>
              </a:spcAft>
              <a:buSzPts val="1656"/>
              <a:buChar char="◼"/>
              <a:defRPr/>
            </a:lvl7pPr>
            <a:lvl8pPr marL="3657600" lvl="7" indent="-333756" algn="l" rtl="0">
              <a:lnSpc>
                <a:spcPct val="100000"/>
              </a:lnSpc>
              <a:spcBef>
                <a:spcPts val="600"/>
              </a:spcBef>
              <a:spcAft>
                <a:spcPts val="0"/>
              </a:spcAft>
              <a:buSzPts val="1656"/>
              <a:buChar char="◼"/>
              <a:defRPr/>
            </a:lvl8pPr>
            <a:lvl9pPr marL="4114800" lvl="8" indent="-333756" algn="l" rtl="0">
              <a:lnSpc>
                <a:spcPct val="100000"/>
              </a:lnSpc>
              <a:spcBef>
                <a:spcPts val="600"/>
              </a:spcBef>
              <a:spcAft>
                <a:spcPts val="600"/>
              </a:spcAft>
              <a:buSzPts val="1656"/>
              <a:buChar char="◼"/>
              <a:defRPr/>
            </a:lvl9pPr>
          </a:lstStyle>
          <a:p>
            <a:endParaRPr/>
          </a:p>
        </p:txBody>
      </p:sp>
      <p:sp>
        <p:nvSpPr>
          <p:cNvPr id="31" name="Google Shape;31;p3"/>
          <p:cNvSpPr txBox="1">
            <a:spLocks noGrp="1"/>
          </p:cNvSpPr>
          <p:nvPr>
            <p:ph type="dt" idx="10"/>
          </p:nvPr>
        </p:nvSpPr>
        <p:spPr>
          <a:xfrm>
            <a:off x="7605951" y="5956137"/>
            <a:ext cx="28449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 name="Google Shape;32;p3"/>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 name="Google Shape;33;p3"/>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4"/>
          <p:cNvSpPr/>
          <p:nvPr/>
        </p:nvSpPr>
        <p:spPr>
          <a:xfrm>
            <a:off x="440286" y="614407"/>
            <a:ext cx="11309400" cy="1189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581192" y="2180496"/>
            <a:ext cx="11029500" cy="3678300"/>
          </a:xfrm>
          <a:prstGeom prst="rect">
            <a:avLst/>
          </a:prstGeom>
          <a:noFill/>
          <a:ln>
            <a:noFill/>
          </a:ln>
        </p:spPr>
        <p:txBody>
          <a:bodyPr spcFirstLastPara="1" wrap="square" lIns="91425" tIns="45700" rIns="91425" bIns="45700" anchor="ctr" anchorCtr="0">
            <a:normAutofit/>
          </a:bodyPr>
          <a:lstStyle>
            <a:lvl1pPr marL="457200" lvl="0" indent="-333756" algn="l" rtl="0">
              <a:lnSpc>
                <a:spcPct val="100000"/>
              </a:lnSpc>
              <a:spcBef>
                <a:spcPts val="360"/>
              </a:spcBef>
              <a:spcAft>
                <a:spcPts val="0"/>
              </a:spcAft>
              <a:buSzPts val="1656"/>
              <a:buChar char="◼"/>
              <a:defRPr/>
            </a:lvl1pPr>
            <a:lvl2pPr marL="914400" lvl="1" indent="-333756" algn="l" rtl="0">
              <a:lnSpc>
                <a:spcPct val="100000"/>
              </a:lnSpc>
              <a:spcBef>
                <a:spcPts val="600"/>
              </a:spcBef>
              <a:spcAft>
                <a:spcPts val="0"/>
              </a:spcAft>
              <a:buSzPts val="1656"/>
              <a:buChar char="◼"/>
              <a:defRPr/>
            </a:lvl2pPr>
            <a:lvl3pPr marL="1371600" lvl="2" indent="-333756" algn="l" rtl="0">
              <a:lnSpc>
                <a:spcPct val="100000"/>
              </a:lnSpc>
              <a:spcBef>
                <a:spcPts val="600"/>
              </a:spcBef>
              <a:spcAft>
                <a:spcPts val="0"/>
              </a:spcAft>
              <a:buSzPts val="1656"/>
              <a:buChar char="◼"/>
              <a:defRPr/>
            </a:lvl3pPr>
            <a:lvl4pPr marL="1828800" lvl="3" indent="-333756" algn="l" rtl="0">
              <a:lnSpc>
                <a:spcPct val="100000"/>
              </a:lnSpc>
              <a:spcBef>
                <a:spcPts val="600"/>
              </a:spcBef>
              <a:spcAft>
                <a:spcPts val="0"/>
              </a:spcAft>
              <a:buSzPts val="1656"/>
              <a:buChar char="◼"/>
              <a:defRPr/>
            </a:lvl4pPr>
            <a:lvl5pPr marL="2286000" lvl="4" indent="-333756" algn="l" rtl="0">
              <a:lnSpc>
                <a:spcPct val="100000"/>
              </a:lnSpc>
              <a:spcBef>
                <a:spcPts val="600"/>
              </a:spcBef>
              <a:spcAft>
                <a:spcPts val="0"/>
              </a:spcAft>
              <a:buSzPts val="1656"/>
              <a:buChar char="◼"/>
              <a:defRPr/>
            </a:lvl5pPr>
            <a:lvl6pPr marL="2743200" lvl="5" indent="-333756" algn="l" rtl="0">
              <a:lnSpc>
                <a:spcPct val="100000"/>
              </a:lnSpc>
              <a:spcBef>
                <a:spcPts val="600"/>
              </a:spcBef>
              <a:spcAft>
                <a:spcPts val="0"/>
              </a:spcAft>
              <a:buSzPts val="1656"/>
              <a:buChar char="◼"/>
              <a:defRPr/>
            </a:lvl6pPr>
            <a:lvl7pPr marL="3200400" lvl="6" indent="-333756" algn="l" rtl="0">
              <a:lnSpc>
                <a:spcPct val="100000"/>
              </a:lnSpc>
              <a:spcBef>
                <a:spcPts val="600"/>
              </a:spcBef>
              <a:spcAft>
                <a:spcPts val="0"/>
              </a:spcAft>
              <a:buSzPts val="1656"/>
              <a:buChar char="◼"/>
              <a:defRPr/>
            </a:lvl7pPr>
            <a:lvl8pPr marL="3657600" lvl="7" indent="-333756" algn="l" rtl="0">
              <a:lnSpc>
                <a:spcPct val="100000"/>
              </a:lnSpc>
              <a:spcBef>
                <a:spcPts val="600"/>
              </a:spcBef>
              <a:spcAft>
                <a:spcPts val="0"/>
              </a:spcAft>
              <a:buSzPts val="1656"/>
              <a:buChar char="◼"/>
              <a:defRPr/>
            </a:lvl8pPr>
            <a:lvl9pPr marL="4114800" lvl="8" indent="-333756" algn="l" rtl="0">
              <a:lnSpc>
                <a:spcPct val="100000"/>
              </a:lnSpc>
              <a:spcBef>
                <a:spcPts val="600"/>
              </a:spcBef>
              <a:spcAft>
                <a:spcPts val="600"/>
              </a:spcAft>
              <a:buSzPts val="1656"/>
              <a:buChar char="◼"/>
              <a:defRPr/>
            </a:lvl9pPr>
          </a:lstStyle>
          <a:p>
            <a:endParaRPr/>
          </a:p>
        </p:txBody>
      </p:sp>
      <p:sp>
        <p:nvSpPr>
          <p:cNvPr id="38" name="Google Shape;38;p4"/>
          <p:cNvSpPr txBox="1">
            <a:spLocks noGrp="1"/>
          </p:cNvSpPr>
          <p:nvPr>
            <p:ph type="dt" idx="10"/>
          </p:nvPr>
        </p:nvSpPr>
        <p:spPr>
          <a:xfrm>
            <a:off x="7605951" y="5956137"/>
            <a:ext cx="28449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5"/>
          <p:cNvSpPr txBox="1">
            <a:spLocks noGrp="1"/>
          </p:cNvSpPr>
          <p:nvPr>
            <p:ph type="dt" idx="10"/>
          </p:nvPr>
        </p:nvSpPr>
        <p:spPr>
          <a:xfrm>
            <a:off x="7605951" y="5956137"/>
            <a:ext cx="28449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3" name="Google Shape;43;p5"/>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dt" idx="10"/>
          </p:nvPr>
        </p:nvSpPr>
        <p:spPr>
          <a:xfrm>
            <a:off x="7605951" y="5956137"/>
            <a:ext cx="28449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6"/>
          <p:cNvSpPr/>
          <p:nvPr/>
        </p:nvSpPr>
        <p:spPr>
          <a:xfrm>
            <a:off x="440683" y="606554"/>
            <a:ext cx="11300100" cy="125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
          <p:cNvSpPr txBox="1">
            <a:spLocks noGrp="1"/>
          </p:cNvSpPr>
          <p:nvPr>
            <p:ph type="title"/>
          </p:nvPr>
        </p:nvSpPr>
        <p:spPr>
          <a:xfrm>
            <a:off x="575894" y="729658"/>
            <a:ext cx="11029500" cy="9882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7"/>
          <p:cNvSpPr/>
          <p:nvPr/>
        </p:nvSpPr>
        <p:spPr>
          <a:xfrm>
            <a:off x="445982" y="606554"/>
            <a:ext cx="11300100" cy="125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7"/>
          <p:cNvSpPr txBox="1">
            <a:spLocks noGrp="1"/>
          </p:cNvSpPr>
          <p:nvPr>
            <p:ph type="title"/>
          </p:nvPr>
        </p:nvSpPr>
        <p:spPr>
          <a:xfrm>
            <a:off x="581193" y="729658"/>
            <a:ext cx="11029500" cy="9882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887219" y="2250892"/>
            <a:ext cx="5087100" cy="5361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40"/>
              </a:spcBef>
              <a:spcAft>
                <a:spcPts val="0"/>
              </a:spcAft>
              <a:buSzPts val="2024"/>
              <a:buNone/>
              <a:defRPr sz="2200" b="0">
                <a:solidFill>
                  <a:schemeClr val="accent2"/>
                </a:solidFill>
              </a:defRPr>
            </a:lvl1pPr>
            <a:lvl2pPr marL="914400" lvl="1" indent="-228600" algn="l" rtl="0">
              <a:lnSpc>
                <a:spcPct val="100000"/>
              </a:lnSpc>
              <a:spcBef>
                <a:spcPts val="600"/>
              </a:spcBef>
              <a:spcAft>
                <a:spcPts val="0"/>
              </a:spcAft>
              <a:buSzPts val="1840"/>
              <a:buNone/>
              <a:defRPr sz="2000" b="1"/>
            </a:lvl2pPr>
            <a:lvl3pPr marL="1371600" lvl="2" indent="-228600" algn="l" rtl="0">
              <a:lnSpc>
                <a:spcPct val="100000"/>
              </a:lnSpc>
              <a:spcBef>
                <a:spcPts val="600"/>
              </a:spcBef>
              <a:spcAft>
                <a:spcPts val="0"/>
              </a:spcAft>
              <a:buSzPts val="1656"/>
              <a:buNone/>
              <a:defRPr sz="1800" b="1"/>
            </a:lvl3pPr>
            <a:lvl4pPr marL="1828800" lvl="3" indent="-228600" algn="l" rtl="0">
              <a:lnSpc>
                <a:spcPct val="100000"/>
              </a:lnSpc>
              <a:spcBef>
                <a:spcPts val="600"/>
              </a:spcBef>
              <a:spcAft>
                <a:spcPts val="0"/>
              </a:spcAft>
              <a:buSzPts val="1472"/>
              <a:buNone/>
              <a:defRPr sz="1600" b="1"/>
            </a:lvl4pPr>
            <a:lvl5pPr marL="2286000" lvl="4" indent="-228600" algn="l" rtl="0">
              <a:lnSpc>
                <a:spcPct val="100000"/>
              </a:lnSpc>
              <a:spcBef>
                <a:spcPts val="600"/>
              </a:spcBef>
              <a:spcAft>
                <a:spcPts val="0"/>
              </a:spcAft>
              <a:buSzPts val="1472"/>
              <a:buNone/>
              <a:defRPr sz="1600" b="1"/>
            </a:lvl5pPr>
            <a:lvl6pPr marL="2743200" lvl="5" indent="-228600" algn="l" rtl="0">
              <a:lnSpc>
                <a:spcPct val="100000"/>
              </a:lnSpc>
              <a:spcBef>
                <a:spcPts val="600"/>
              </a:spcBef>
              <a:spcAft>
                <a:spcPts val="0"/>
              </a:spcAft>
              <a:buSzPts val="1472"/>
              <a:buNone/>
              <a:defRPr sz="1600" b="1"/>
            </a:lvl6pPr>
            <a:lvl7pPr marL="3200400" lvl="6" indent="-228600" algn="l" rtl="0">
              <a:lnSpc>
                <a:spcPct val="100000"/>
              </a:lnSpc>
              <a:spcBef>
                <a:spcPts val="600"/>
              </a:spcBef>
              <a:spcAft>
                <a:spcPts val="0"/>
              </a:spcAft>
              <a:buSzPts val="1472"/>
              <a:buNone/>
              <a:defRPr sz="1600" b="1"/>
            </a:lvl7pPr>
            <a:lvl8pPr marL="3657600" lvl="7" indent="-228600" algn="l" rtl="0">
              <a:lnSpc>
                <a:spcPct val="100000"/>
              </a:lnSpc>
              <a:spcBef>
                <a:spcPts val="600"/>
              </a:spcBef>
              <a:spcAft>
                <a:spcPts val="0"/>
              </a:spcAft>
              <a:buSzPts val="1472"/>
              <a:buNone/>
              <a:defRPr sz="1600" b="1"/>
            </a:lvl8pPr>
            <a:lvl9pPr marL="4114800" lvl="8" indent="-228600" algn="l" rtl="0">
              <a:lnSpc>
                <a:spcPct val="100000"/>
              </a:lnSpc>
              <a:spcBef>
                <a:spcPts val="600"/>
              </a:spcBef>
              <a:spcAft>
                <a:spcPts val="600"/>
              </a:spcAft>
              <a:buSzPts val="1472"/>
              <a:buNone/>
              <a:defRPr sz="1600" b="1"/>
            </a:lvl9pPr>
          </a:lstStyle>
          <a:p>
            <a:endParaRPr/>
          </a:p>
        </p:txBody>
      </p:sp>
      <p:sp>
        <p:nvSpPr>
          <p:cNvPr id="55" name="Google Shape;55;p7"/>
          <p:cNvSpPr txBox="1">
            <a:spLocks noGrp="1"/>
          </p:cNvSpPr>
          <p:nvPr>
            <p:ph type="body" idx="2"/>
          </p:nvPr>
        </p:nvSpPr>
        <p:spPr>
          <a:xfrm>
            <a:off x="581194" y="2926052"/>
            <a:ext cx="5393100" cy="2934900"/>
          </a:xfrm>
          <a:prstGeom prst="rect">
            <a:avLst/>
          </a:prstGeom>
          <a:noFill/>
          <a:ln>
            <a:noFill/>
          </a:ln>
        </p:spPr>
        <p:txBody>
          <a:bodyPr spcFirstLastPara="1" wrap="square" lIns="91425" tIns="45700" rIns="91425" bIns="45700" anchor="t" anchorCtr="0">
            <a:normAutofit/>
          </a:bodyPr>
          <a:lstStyle>
            <a:lvl1pPr marL="457200" lvl="0" indent="-333756" algn="l" rtl="0">
              <a:lnSpc>
                <a:spcPct val="100000"/>
              </a:lnSpc>
              <a:spcBef>
                <a:spcPts val="360"/>
              </a:spcBef>
              <a:spcAft>
                <a:spcPts val="0"/>
              </a:spcAft>
              <a:buSzPts val="1656"/>
              <a:buChar char="◼"/>
              <a:defRPr/>
            </a:lvl1pPr>
            <a:lvl2pPr marL="914400" lvl="1" indent="-333756" algn="l" rtl="0">
              <a:lnSpc>
                <a:spcPct val="100000"/>
              </a:lnSpc>
              <a:spcBef>
                <a:spcPts val="600"/>
              </a:spcBef>
              <a:spcAft>
                <a:spcPts val="0"/>
              </a:spcAft>
              <a:buSzPts val="1656"/>
              <a:buChar char="◼"/>
              <a:defRPr/>
            </a:lvl2pPr>
            <a:lvl3pPr marL="1371600" lvl="2" indent="-333756" algn="l" rtl="0">
              <a:lnSpc>
                <a:spcPct val="100000"/>
              </a:lnSpc>
              <a:spcBef>
                <a:spcPts val="600"/>
              </a:spcBef>
              <a:spcAft>
                <a:spcPts val="0"/>
              </a:spcAft>
              <a:buSzPts val="1656"/>
              <a:buChar char="◼"/>
              <a:defRPr/>
            </a:lvl3pPr>
            <a:lvl4pPr marL="1828800" lvl="3" indent="-333756" algn="l" rtl="0">
              <a:lnSpc>
                <a:spcPct val="100000"/>
              </a:lnSpc>
              <a:spcBef>
                <a:spcPts val="600"/>
              </a:spcBef>
              <a:spcAft>
                <a:spcPts val="0"/>
              </a:spcAft>
              <a:buSzPts val="1656"/>
              <a:buChar char="◼"/>
              <a:defRPr/>
            </a:lvl4pPr>
            <a:lvl5pPr marL="2286000" lvl="4" indent="-333756" algn="l" rtl="0">
              <a:lnSpc>
                <a:spcPct val="100000"/>
              </a:lnSpc>
              <a:spcBef>
                <a:spcPts val="600"/>
              </a:spcBef>
              <a:spcAft>
                <a:spcPts val="0"/>
              </a:spcAft>
              <a:buSzPts val="1656"/>
              <a:buChar char="◼"/>
              <a:defRPr/>
            </a:lvl5pPr>
            <a:lvl6pPr marL="2743200" lvl="5" indent="-333756" algn="l" rtl="0">
              <a:lnSpc>
                <a:spcPct val="100000"/>
              </a:lnSpc>
              <a:spcBef>
                <a:spcPts val="600"/>
              </a:spcBef>
              <a:spcAft>
                <a:spcPts val="0"/>
              </a:spcAft>
              <a:buSzPts val="1656"/>
              <a:buChar char="◼"/>
              <a:defRPr/>
            </a:lvl6pPr>
            <a:lvl7pPr marL="3200400" lvl="6" indent="-333756" algn="l" rtl="0">
              <a:lnSpc>
                <a:spcPct val="100000"/>
              </a:lnSpc>
              <a:spcBef>
                <a:spcPts val="600"/>
              </a:spcBef>
              <a:spcAft>
                <a:spcPts val="0"/>
              </a:spcAft>
              <a:buSzPts val="1656"/>
              <a:buChar char="◼"/>
              <a:defRPr/>
            </a:lvl7pPr>
            <a:lvl8pPr marL="3657600" lvl="7" indent="-333756" algn="l" rtl="0">
              <a:lnSpc>
                <a:spcPct val="100000"/>
              </a:lnSpc>
              <a:spcBef>
                <a:spcPts val="600"/>
              </a:spcBef>
              <a:spcAft>
                <a:spcPts val="0"/>
              </a:spcAft>
              <a:buSzPts val="1656"/>
              <a:buChar char="◼"/>
              <a:defRPr/>
            </a:lvl8pPr>
            <a:lvl9pPr marL="4114800" lvl="8" indent="-333756" algn="l" rtl="0">
              <a:lnSpc>
                <a:spcPct val="100000"/>
              </a:lnSpc>
              <a:spcBef>
                <a:spcPts val="600"/>
              </a:spcBef>
              <a:spcAft>
                <a:spcPts val="600"/>
              </a:spcAft>
              <a:buSzPts val="1656"/>
              <a:buChar char="◼"/>
              <a:defRPr/>
            </a:lvl9pPr>
          </a:lstStyle>
          <a:p>
            <a:endParaRPr/>
          </a:p>
        </p:txBody>
      </p:sp>
      <p:sp>
        <p:nvSpPr>
          <p:cNvPr id="56" name="Google Shape;56;p7"/>
          <p:cNvSpPr txBox="1">
            <a:spLocks noGrp="1"/>
          </p:cNvSpPr>
          <p:nvPr>
            <p:ph type="body" idx="3"/>
          </p:nvPr>
        </p:nvSpPr>
        <p:spPr>
          <a:xfrm>
            <a:off x="6523735" y="2250892"/>
            <a:ext cx="5087100" cy="5535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40"/>
              </a:spcBef>
              <a:spcAft>
                <a:spcPts val="0"/>
              </a:spcAft>
              <a:buSzPts val="2024"/>
              <a:buNone/>
              <a:defRPr sz="2200" b="0">
                <a:solidFill>
                  <a:schemeClr val="accent2"/>
                </a:solidFill>
              </a:defRPr>
            </a:lvl1pPr>
            <a:lvl2pPr marL="914400" lvl="1" indent="-228600" algn="l" rtl="0">
              <a:lnSpc>
                <a:spcPct val="100000"/>
              </a:lnSpc>
              <a:spcBef>
                <a:spcPts val="600"/>
              </a:spcBef>
              <a:spcAft>
                <a:spcPts val="0"/>
              </a:spcAft>
              <a:buSzPts val="1840"/>
              <a:buNone/>
              <a:defRPr sz="2000" b="1"/>
            </a:lvl2pPr>
            <a:lvl3pPr marL="1371600" lvl="2" indent="-228600" algn="l" rtl="0">
              <a:lnSpc>
                <a:spcPct val="100000"/>
              </a:lnSpc>
              <a:spcBef>
                <a:spcPts val="600"/>
              </a:spcBef>
              <a:spcAft>
                <a:spcPts val="0"/>
              </a:spcAft>
              <a:buSzPts val="1656"/>
              <a:buNone/>
              <a:defRPr sz="1800" b="1"/>
            </a:lvl3pPr>
            <a:lvl4pPr marL="1828800" lvl="3" indent="-228600" algn="l" rtl="0">
              <a:lnSpc>
                <a:spcPct val="100000"/>
              </a:lnSpc>
              <a:spcBef>
                <a:spcPts val="600"/>
              </a:spcBef>
              <a:spcAft>
                <a:spcPts val="0"/>
              </a:spcAft>
              <a:buSzPts val="1472"/>
              <a:buNone/>
              <a:defRPr sz="1600" b="1"/>
            </a:lvl4pPr>
            <a:lvl5pPr marL="2286000" lvl="4" indent="-228600" algn="l" rtl="0">
              <a:lnSpc>
                <a:spcPct val="100000"/>
              </a:lnSpc>
              <a:spcBef>
                <a:spcPts val="600"/>
              </a:spcBef>
              <a:spcAft>
                <a:spcPts val="0"/>
              </a:spcAft>
              <a:buSzPts val="1472"/>
              <a:buNone/>
              <a:defRPr sz="1600" b="1"/>
            </a:lvl5pPr>
            <a:lvl6pPr marL="2743200" lvl="5" indent="-228600" algn="l" rtl="0">
              <a:lnSpc>
                <a:spcPct val="100000"/>
              </a:lnSpc>
              <a:spcBef>
                <a:spcPts val="600"/>
              </a:spcBef>
              <a:spcAft>
                <a:spcPts val="0"/>
              </a:spcAft>
              <a:buSzPts val="1472"/>
              <a:buNone/>
              <a:defRPr sz="1600" b="1"/>
            </a:lvl6pPr>
            <a:lvl7pPr marL="3200400" lvl="6" indent="-228600" algn="l" rtl="0">
              <a:lnSpc>
                <a:spcPct val="100000"/>
              </a:lnSpc>
              <a:spcBef>
                <a:spcPts val="600"/>
              </a:spcBef>
              <a:spcAft>
                <a:spcPts val="0"/>
              </a:spcAft>
              <a:buSzPts val="1472"/>
              <a:buNone/>
              <a:defRPr sz="1600" b="1"/>
            </a:lvl7pPr>
            <a:lvl8pPr marL="3657600" lvl="7" indent="-228600" algn="l" rtl="0">
              <a:lnSpc>
                <a:spcPct val="100000"/>
              </a:lnSpc>
              <a:spcBef>
                <a:spcPts val="600"/>
              </a:spcBef>
              <a:spcAft>
                <a:spcPts val="0"/>
              </a:spcAft>
              <a:buSzPts val="1472"/>
              <a:buNone/>
              <a:defRPr sz="1600" b="1"/>
            </a:lvl8pPr>
            <a:lvl9pPr marL="4114800" lvl="8" indent="-228600" algn="l" rtl="0">
              <a:lnSpc>
                <a:spcPct val="100000"/>
              </a:lnSpc>
              <a:spcBef>
                <a:spcPts val="600"/>
              </a:spcBef>
              <a:spcAft>
                <a:spcPts val="600"/>
              </a:spcAft>
              <a:buSzPts val="1472"/>
              <a:buNone/>
              <a:defRPr sz="1600" b="1"/>
            </a:lvl9pPr>
          </a:lstStyle>
          <a:p>
            <a:endParaRPr/>
          </a:p>
        </p:txBody>
      </p:sp>
      <p:sp>
        <p:nvSpPr>
          <p:cNvPr id="57" name="Google Shape;57;p7"/>
          <p:cNvSpPr txBox="1">
            <a:spLocks noGrp="1"/>
          </p:cNvSpPr>
          <p:nvPr>
            <p:ph type="body" idx="4"/>
          </p:nvPr>
        </p:nvSpPr>
        <p:spPr>
          <a:xfrm>
            <a:off x="6217709" y="2926052"/>
            <a:ext cx="5393100" cy="2934900"/>
          </a:xfrm>
          <a:prstGeom prst="rect">
            <a:avLst/>
          </a:prstGeom>
          <a:noFill/>
          <a:ln>
            <a:noFill/>
          </a:ln>
        </p:spPr>
        <p:txBody>
          <a:bodyPr spcFirstLastPara="1" wrap="square" lIns="91425" tIns="45700" rIns="91425" bIns="45700" anchor="t" anchorCtr="0">
            <a:normAutofit/>
          </a:bodyPr>
          <a:lstStyle>
            <a:lvl1pPr marL="457200" lvl="0" indent="-333756" algn="l" rtl="0">
              <a:lnSpc>
                <a:spcPct val="100000"/>
              </a:lnSpc>
              <a:spcBef>
                <a:spcPts val="360"/>
              </a:spcBef>
              <a:spcAft>
                <a:spcPts val="0"/>
              </a:spcAft>
              <a:buSzPts val="1656"/>
              <a:buChar char="◼"/>
              <a:defRPr/>
            </a:lvl1pPr>
            <a:lvl2pPr marL="914400" lvl="1" indent="-333756" algn="l" rtl="0">
              <a:lnSpc>
                <a:spcPct val="100000"/>
              </a:lnSpc>
              <a:spcBef>
                <a:spcPts val="600"/>
              </a:spcBef>
              <a:spcAft>
                <a:spcPts val="0"/>
              </a:spcAft>
              <a:buSzPts val="1656"/>
              <a:buChar char="◼"/>
              <a:defRPr/>
            </a:lvl2pPr>
            <a:lvl3pPr marL="1371600" lvl="2" indent="-333756" algn="l" rtl="0">
              <a:lnSpc>
                <a:spcPct val="100000"/>
              </a:lnSpc>
              <a:spcBef>
                <a:spcPts val="600"/>
              </a:spcBef>
              <a:spcAft>
                <a:spcPts val="0"/>
              </a:spcAft>
              <a:buSzPts val="1656"/>
              <a:buChar char="◼"/>
              <a:defRPr/>
            </a:lvl3pPr>
            <a:lvl4pPr marL="1828800" lvl="3" indent="-333756" algn="l" rtl="0">
              <a:lnSpc>
                <a:spcPct val="100000"/>
              </a:lnSpc>
              <a:spcBef>
                <a:spcPts val="600"/>
              </a:spcBef>
              <a:spcAft>
                <a:spcPts val="0"/>
              </a:spcAft>
              <a:buSzPts val="1656"/>
              <a:buChar char="◼"/>
              <a:defRPr/>
            </a:lvl4pPr>
            <a:lvl5pPr marL="2286000" lvl="4" indent="-333756" algn="l" rtl="0">
              <a:lnSpc>
                <a:spcPct val="100000"/>
              </a:lnSpc>
              <a:spcBef>
                <a:spcPts val="600"/>
              </a:spcBef>
              <a:spcAft>
                <a:spcPts val="0"/>
              </a:spcAft>
              <a:buSzPts val="1656"/>
              <a:buChar char="◼"/>
              <a:defRPr/>
            </a:lvl5pPr>
            <a:lvl6pPr marL="2743200" lvl="5" indent="-333756" algn="l" rtl="0">
              <a:lnSpc>
                <a:spcPct val="100000"/>
              </a:lnSpc>
              <a:spcBef>
                <a:spcPts val="600"/>
              </a:spcBef>
              <a:spcAft>
                <a:spcPts val="0"/>
              </a:spcAft>
              <a:buSzPts val="1656"/>
              <a:buChar char="◼"/>
              <a:defRPr/>
            </a:lvl6pPr>
            <a:lvl7pPr marL="3200400" lvl="6" indent="-333756" algn="l" rtl="0">
              <a:lnSpc>
                <a:spcPct val="100000"/>
              </a:lnSpc>
              <a:spcBef>
                <a:spcPts val="600"/>
              </a:spcBef>
              <a:spcAft>
                <a:spcPts val="0"/>
              </a:spcAft>
              <a:buSzPts val="1656"/>
              <a:buChar char="◼"/>
              <a:defRPr/>
            </a:lvl7pPr>
            <a:lvl8pPr marL="3657600" lvl="7" indent="-333756" algn="l" rtl="0">
              <a:lnSpc>
                <a:spcPct val="100000"/>
              </a:lnSpc>
              <a:spcBef>
                <a:spcPts val="600"/>
              </a:spcBef>
              <a:spcAft>
                <a:spcPts val="0"/>
              </a:spcAft>
              <a:buSzPts val="1656"/>
              <a:buChar char="◼"/>
              <a:defRPr/>
            </a:lvl8pPr>
            <a:lvl9pPr marL="4114800" lvl="8" indent="-333756" algn="l" rtl="0">
              <a:lnSpc>
                <a:spcPct val="100000"/>
              </a:lnSpc>
              <a:spcBef>
                <a:spcPts val="600"/>
              </a:spcBef>
              <a:spcAft>
                <a:spcPts val="600"/>
              </a:spcAft>
              <a:buSzPts val="1656"/>
              <a:buChar char="◼"/>
              <a:defRPr/>
            </a:lvl9pPr>
          </a:lstStyle>
          <a:p>
            <a:endParaRPr/>
          </a:p>
        </p:txBody>
      </p:sp>
      <p:sp>
        <p:nvSpPr>
          <p:cNvPr id="58" name="Google Shape;58;p7"/>
          <p:cNvSpPr txBox="1">
            <a:spLocks noGrp="1"/>
          </p:cNvSpPr>
          <p:nvPr>
            <p:ph type="dt" idx="10"/>
          </p:nvPr>
        </p:nvSpPr>
        <p:spPr>
          <a:xfrm>
            <a:off x="7605951" y="5956137"/>
            <a:ext cx="28449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581193" y="4693389"/>
            <a:ext cx="11029500" cy="5667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accent1"/>
              </a:buClr>
              <a:buSzPts val="2400"/>
              <a:buFont typeface="Gill Sans"/>
              <a:buNone/>
              <a:defRPr sz="2400" b="0">
                <a:solidFill>
                  <a:schemeClr val="accen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8"/>
          <p:cNvSpPr>
            <a:spLocks noGrp="1"/>
          </p:cNvSpPr>
          <p:nvPr>
            <p:ph type="pic" idx="2"/>
          </p:nvPr>
        </p:nvSpPr>
        <p:spPr>
          <a:xfrm>
            <a:off x="447817" y="599725"/>
            <a:ext cx="11290800" cy="3557400"/>
          </a:xfrm>
          <a:prstGeom prst="rect">
            <a:avLst/>
          </a:prstGeom>
          <a:noFill/>
          <a:ln>
            <a:noFill/>
          </a:ln>
        </p:spPr>
      </p:sp>
      <p:sp>
        <p:nvSpPr>
          <p:cNvPr id="64" name="Google Shape;64;p8"/>
          <p:cNvSpPr txBox="1">
            <a:spLocks noGrp="1"/>
          </p:cNvSpPr>
          <p:nvPr>
            <p:ph type="body" idx="1"/>
          </p:nvPr>
        </p:nvSpPr>
        <p:spPr>
          <a:xfrm>
            <a:off x="581192" y="5260127"/>
            <a:ext cx="11029500" cy="598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240"/>
              </a:spcBef>
              <a:spcAft>
                <a:spcPts val="0"/>
              </a:spcAft>
              <a:buSzPts val="1104"/>
              <a:buNone/>
              <a:defRPr sz="1200"/>
            </a:lvl1pPr>
            <a:lvl2pPr marL="914400" lvl="1" indent="-228600" algn="l" rtl="0">
              <a:lnSpc>
                <a:spcPct val="100000"/>
              </a:lnSpc>
              <a:spcBef>
                <a:spcPts val="600"/>
              </a:spcBef>
              <a:spcAft>
                <a:spcPts val="0"/>
              </a:spcAft>
              <a:buSzPts val="1104"/>
              <a:buNone/>
              <a:defRPr sz="1200"/>
            </a:lvl2pPr>
            <a:lvl3pPr marL="1371600" lvl="2" indent="-228600" algn="l" rtl="0">
              <a:lnSpc>
                <a:spcPct val="100000"/>
              </a:lnSpc>
              <a:spcBef>
                <a:spcPts val="600"/>
              </a:spcBef>
              <a:spcAft>
                <a:spcPts val="0"/>
              </a:spcAft>
              <a:buSzPts val="920"/>
              <a:buNone/>
              <a:defRPr sz="1000"/>
            </a:lvl3pPr>
            <a:lvl4pPr marL="1828800" lvl="3" indent="-228600" algn="l" rtl="0">
              <a:lnSpc>
                <a:spcPct val="100000"/>
              </a:lnSpc>
              <a:spcBef>
                <a:spcPts val="600"/>
              </a:spcBef>
              <a:spcAft>
                <a:spcPts val="0"/>
              </a:spcAft>
              <a:buSzPts val="828"/>
              <a:buNone/>
              <a:defRPr sz="900"/>
            </a:lvl4pPr>
            <a:lvl5pPr marL="2286000" lvl="4" indent="-228600" algn="l" rtl="0">
              <a:lnSpc>
                <a:spcPct val="100000"/>
              </a:lnSpc>
              <a:spcBef>
                <a:spcPts val="600"/>
              </a:spcBef>
              <a:spcAft>
                <a:spcPts val="0"/>
              </a:spcAft>
              <a:buSzPts val="828"/>
              <a:buNone/>
              <a:defRPr sz="900"/>
            </a:lvl5pPr>
            <a:lvl6pPr marL="2743200" lvl="5" indent="-228600" algn="l" rtl="0">
              <a:lnSpc>
                <a:spcPct val="100000"/>
              </a:lnSpc>
              <a:spcBef>
                <a:spcPts val="600"/>
              </a:spcBef>
              <a:spcAft>
                <a:spcPts val="0"/>
              </a:spcAft>
              <a:buSzPts val="828"/>
              <a:buNone/>
              <a:defRPr sz="900"/>
            </a:lvl6pPr>
            <a:lvl7pPr marL="3200400" lvl="6" indent="-228600" algn="l" rtl="0">
              <a:lnSpc>
                <a:spcPct val="100000"/>
              </a:lnSpc>
              <a:spcBef>
                <a:spcPts val="600"/>
              </a:spcBef>
              <a:spcAft>
                <a:spcPts val="0"/>
              </a:spcAft>
              <a:buSzPts val="828"/>
              <a:buNone/>
              <a:defRPr sz="900"/>
            </a:lvl7pPr>
            <a:lvl8pPr marL="3657600" lvl="7" indent="-228600" algn="l" rtl="0">
              <a:lnSpc>
                <a:spcPct val="100000"/>
              </a:lnSpc>
              <a:spcBef>
                <a:spcPts val="600"/>
              </a:spcBef>
              <a:spcAft>
                <a:spcPts val="0"/>
              </a:spcAft>
              <a:buSzPts val="828"/>
              <a:buNone/>
              <a:defRPr sz="900"/>
            </a:lvl8pPr>
            <a:lvl9pPr marL="4114800" lvl="8" indent="-228600" algn="l" rtl="0">
              <a:lnSpc>
                <a:spcPct val="100000"/>
              </a:lnSpc>
              <a:spcBef>
                <a:spcPts val="600"/>
              </a:spcBef>
              <a:spcAft>
                <a:spcPts val="600"/>
              </a:spcAft>
              <a:buSzPts val="828"/>
              <a:buNone/>
              <a:defRPr sz="900"/>
            </a:lvl9pPr>
          </a:lstStyle>
          <a:p>
            <a:endParaRPr/>
          </a:p>
        </p:txBody>
      </p:sp>
      <p:sp>
        <p:nvSpPr>
          <p:cNvPr id="65" name="Google Shape;65;p8"/>
          <p:cNvSpPr txBox="1">
            <a:spLocks noGrp="1"/>
          </p:cNvSpPr>
          <p:nvPr>
            <p:ph type="dt" idx="10"/>
          </p:nvPr>
        </p:nvSpPr>
        <p:spPr>
          <a:xfrm>
            <a:off x="7605951" y="5956137"/>
            <a:ext cx="28449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8"/>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 name="Google Shape;67;p8"/>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9"/>
          <p:cNvSpPr/>
          <p:nvPr/>
        </p:nvSpPr>
        <p:spPr>
          <a:xfrm>
            <a:off x="440286" y="614407"/>
            <a:ext cx="11309400" cy="1189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9"/>
          <p:cNvSpPr txBox="1">
            <a:spLocks noGrp="1"/>
          </p:cNvSpPr>
          <p:nvPr>
            <p:ph type="title"/>
          </p:nvPr>
        </p:nvSpPr>
        <p:spPr>
          <a:xfrm>
            <a:off x="581192" y="702156"/>
            <a:ext cx="11029500" cy="10137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9"/>
          <p:cNvSpPr txBox="1">
            <a:spLocks noGrp="1"/>
          </p:cNvSpPr>
          <p:nvPr>
            <p:ph type="body" idx="1"/>
          </p:nvPr>
        </p:nvSpPr>
        <p:spPr>
          <a:xfrm rot="5400000">
            <a:off x="4334608" y="-1417297"/>
            <a:ext cx="3522900" cy="11029500"/>
          </a:xfrm>
          <a:prstGeom prst="rect">
            <a:avLst/>
          </a:prstGeom>
          <a:noFill/>
          <a:ln>
            <a:noFill/>
          </a:ln>
        </p:spPr>
        <p:txBody>
          <a:bodyPr spcFirstLastPara="1" wrap="square" lIns="91425" tIns="45700" rIns="91425" bIns="45700" anchor="t" anchorCtr="0">
            <a:normAutofit/>
          </a:bodyPr>
          <a:lstStyle>
            <a:lvl1pPr marL="457200" lvl="0" indent="-333756" algn="l" rtl="0">
              <a:lnSpc>
                <a:spcPct val="100000"/>
              </a:lnSpc>
              <a:spcBef>
                <a:spcPts val="360"/>
              </a:spcBef>
              <a:spcAft>
                <a:spcPts val="0"/>
              </a:spcAft>
              <a:buSzPts val="1656"/>
              <a:buChar char="◼"/>
              <a:defRPr/>
            </a:lvl1pPr>
            <a:lvl2pPr marL="914400" lvl="1" indent="-322072" algn="l" rtl="0">
              <a:lnSpc>
                <a:spcPct val="100000"/>
              </a:lnSpc>
              <a:spcBef>
                <a:spcPts val="600"/>
              </a:spcBef>
              <a:spcAft>
                <a:spcPts val="0"/>
              </a:spcAft>
              <a:buSzPts val="1472"/>
              <a:buChar char="◼"/>
              <a:defRPr/>
            </a:lvl2pPr>
            <a:lvl3pPr marL="1371600" lvl="2" indent="-310388" algn="l" rtl="0">
              <a:lnSpc>
                <a:spcPct val="100000"/>
              </a:lnSpc>
              <a:spcBef>
                <a:spcPts val="600"/>
              </a:spcBef>
              <a:spcAft>
                <a:spcPts val="0"/>
              </a:spcAft>
              <a:buSzPts val="1288"/>
              <a:buChar char="◼"/>
              <a:defRPr/>
            </a:lvl3pPr>
            <a:lvl4pPr marL="1828800" lvl="3" indent="-298703" algn="l" rtl="0">
              <a:lnSpc>
                <a:spcPct val="100000"/>
              </a:lnSpc>
              <a:spcBef>
                <a:spcPts val="600"/>
              </a:spcBef>
              <a:spcAft>
                <a:spcPts val="0"/>
              </a:spcAft>
              <a:buSzPts val="1104"/>
              <a:buChar char="◼"/>
              <a:defRPr/>
            </a:lvl4pPr>
            <a:lvl5pPr marL="2286000" lvl="4" indent="-298704" algn="l" rtl="0">
              <a:lnSpc>
                <a:spcPct val="100000"/>
              </a:lnSpc>
              <a:spcBef>
                <a:spcPts val="600"/>
              </a:spcBef>
              <a:spcAft>
                <a:spcPts val="0"/>
              </a:spcAft>
              <a:buSzPts val="1104"/>
              <a:buChar char="◼"/>
              <a:defRPr/>
            </a:lvl5pPr>
            <a:lvl6pPr marL="2743200" lvl="5" indent="-333756" algn="l" rtl="0">
              <a:lnSpc>
                <a:spcPct val="100000"/>
              </a:lnSpc>
              <a:spcBef>
                <a:spcPts val="600"/>
              </a:spcBef>
              <a:spcAft>
                <a:spcPts val="0"/>
              </a:spcAft>
              <a:buSzPts val="1656"/>
              <a:buChar char="◼"/>
              <a:defRPr/>
            </a:lvl6pPr>
            <a:lvl7pPr marL="3200400" lvl="6" indent="-333756" algn="l" rtl="0">
              <a:lnSpc>
                <a:spcPct val="100000"/>
              </a:lnSpc>
              <a:spcBef>
                <a:spcPts val="600"/>
              </a:spcBef>
              <a:spcAft>
                <a:spcPts val="0"/>
              </a:spcAft>
              <a:buSzPts val="1656"/>
              <a:buChar char="◼"/>
              <a:defRPr/>
            </a:lvl7pPr>
            <a:lvl8pPr marL="3657600" lvl="7" indent="-333756" algn="l" rtl="0">
              <a:lnSpc>
                <a:spcPct val="100000"/>
              </a:lnSpc>
              <a:spcBef>
                <a:spcPts val="600"/>
              </a:spcBef>
              <a:spcAft>
                <a:spcPts val="0"/>
              </a:spcAft>
              <a:buSzPts val="1656"/>
              <a:buChar char="◼"/>
              <a:defRPr/>
            </a:lvl8pPr>
            <a:lvl9pPr marL="4114800" lvl="8" indent="-333756" algn="l" rtl="0">
              <a:lnSpc>
                <a:spcPct val="100000"/>
              </a:lnSpc>
              <a:spcBef>
                <a:spcPts val="600"/>
              </a:spcBef>
              <a:spcAft>
                <a:spcPts val="600"/>
              </a:spcAft>
              <a:buSzPts val="1656"/>
              <a:buChar char="◼"/>
              <a:defRPr/>
            </a:lvl9pPr>
          </a:lstStyle>
          <a:p>
            <a:endParaRPr/>
          </a:p>
        </p:txBody>
      </p:sp>
      <p:sp>
        <p:nvSpPr>
          <p:cNvPr id="72" name="Google Shape;72;p9"/>
          <p:cNvSpPr txBox="1">
            <a:spLocks noGrp="1"/>
          </p:cNvSpPr>
          <p:nvPr>
            <p:ph type="dt" idx="10"/>
          </p:nvPr>
        </p:nvSpPr>
        <p:spPr>
          <a:xfrm>
            <a:off x="7605951" y="5956137"/>
            <a:ext cx="28449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 name="Google Shape;73;p9"/>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9"/>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0"/>
          <p:cNvSpPr/>
          <p:nvPr/>
        </p:nvSpPr>
        <p:spPr>
          <a:xfrm>
            <a:off x="8839201" y="599725"/>
            <a:ext cx="2906700" cy="581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0"/>
          <p:cNvSpPr txBox="1">
            <a:spLocks noGrp="1"/>
          </p:cNvSpPr>
          <p:nvPr>
            <p:ph type="title"/>
          </p:nvPr>
        </p:nvSpPr>
        <p:spPr>
          <a:xfrm rot="5400000">
            <a:off x="7249665" y="2265127"/>
            <a:ext cx="5183100" cy="20043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l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8" name="Google Shape;78;p10"/>
          <p:cNvSpPr txBox="1">
            <a:spLocks noGrp="1"/>
          </p:cNvSpPr>
          <p:nvPr>
            <p:ph type="body" idx="1"/>
          </p:nvPr>
        </p:nvSpPr>
        <p:spPr>
          <a:xfrm rot="5400000">
            <a:off x="2131502" y="-680874"/>
            <a:ext cx="5183100" cy="7896300"/>
          </a:xfrm>
          <a:prstGeom prst="rect">
            <a:avLst/>
          </a:prstGeom>
          <a:noFill/>
          <a:ln>
            <a:noFill/>
          </a:ln>
        </p:spPr>
        <p:txBody>
          <a:bodyPr spcFirstLastPara="1" wrap="square" lIns="91425" tIns="45700" rIns="91425" bIns="45700" anchor="t" anchorCtr="0">
            <a:normAutofit/>
          </a:bodyPr>
          <a:lstStyle>
            <a:lvl1pPr marL="457200" lvl="0" indent="-333756" algn="l" rtl="0">
              <a:lnSpc>
                <a:spcPct val="100000"/>
              </a:lnSpc>
              <a:spcBef>
                <a:spcPts val="360"/>
              </a:spcBef>
              <a:spcAft>
                <a:spcPts val="0"/>
              </a:spcAft>
              <a:buSzPts val="1656"/>
              <a:buChar char="◼"/>
              <a:defRPr/>
            </a:lvl1pPr>
            <a:lvl2pPr marL="914400" lvl="1" indent="-333756" algn="l" rtl="0">
              <a:lnSpc>
                <a:spcPct val="100000"/>
              </a:lnSpc>
              <a:spcBef>
                <a:spcPts val="600"/>
              </a:spcBef>
              <a:spcAft>
                <a:spcPts val="0"/>
              </a:spcAft>
              <a:buSzPts val="1656"/>
              <a:buChar char="◼"/>
              <a:defRPr/>
            </a:lvl2pPr>
            <a:lvl3pPr marL="1371600" lvl="2" indent="-333756" algn="l" rtl="0">
              <a:lnSpc>
                <a:spcPct val="100000"/>
              </a:lnSpc>
              <a:spcBef>
                <a:spcPts val="600"/>
              </a:spcBef>
              <a:spcAft>
                <a:spcPts val="0"/>
              </a:spcAft>
              <a:buSzPts val="1656"/>
              <a:buChar char="◼"/>
              <a:defRPr/>
            </a:lvl3pPr>
            <a:lvl4pPr marL="1828800" lvl="3" indent="-333756" algn="l" rtl="0">
              <a:lnSpc>
                <a:spcPct val="100000"/>
              </a:lnSpc>
              <a:spcBef>
                <a:spcPts val="600"/>
              </a:spcBef>
              <a:spcAft>
                <a:spcPts val="0"/>
              </a:spcAft>
              <a:buSzPts val="1656"/>
              <a:buChar char="◼"/>
              <a:defRPr/>
            </a:lvl4pPr>
            <a:lvl5pPr marL="2286000" lvl="4" indent="-333756" algn="l" rtl="0">
              <a:lnSpc>
                <a:spcPct val="100000"/>
              </a:lnSpc>
              <a:spcBef>
                <a:spcPts val="600"/>
              </a:spcBef>
              <a:spcAft>
                <a:spcPts val="0"/>
              </a:spcAft>
              <a:buSzPts val="1656"/>
              <a:buChar char="◼"/>
              <a:defRPr/>
            </a:lvl5pPr>
            <a:lvl6pPr marL="2743200" lvl="5" indent="-333756" algn="l" rtl="0">
              <a:lnSpc>
                <a:spcPct val="100000"/>
              </a:lnSpc>
              <a:spcBef>
                <a:spcPts val="600"/>
              </a:spcBef>
              <a:spcAft>
                <a:spcPts val="0"/>
              </a:spcAft>
              <a:buSzPts val="1656"/>
              <a:buChar char="◼"/>
              <a:defRPr/>
            </a:lvl6pPr>
            <a:lvl7pPr marL="3200400" lvl="6" indent="-333756" algn="l" rtl="0">
              <a:lnSpc>
                <a:spcPct val="100000"/>
              </a:lnSpc>
              <a:spcBef>
                <a:spcPts val="600"/>
              </a:spcBef>
              <a:spcAft>
                <a:spcPts val="0"/>
              </a:spcAft>
              <a:buSzPts val="1656"/>
              <a:buChar char="◼"/>
              <a:defRPr/>
            </a:lvl7pPr>
            <a:lvl8pPr marL="3657600" lvl="7" indent="-333756" algn="l" rtl="0">
              <a:lnSpc>
                <a:spcPct val="100000"/>
              </a:lnSpc>
              <a:spcBef>
                <a:spcPts val="600"/>
              </a:spcBef>
              <a:spcAft>
                <a:spcPts val="0"/>
              </a:spcAft>
              <a:buSzPts val="1656"/>
              <a:buChar char="◼"/>
              <a:defRPr/>
            </a:lvl8pPr>
            <a:lvl9pPr marL="4114800" lvl="8" indent="-333756" algn="l" rtl="0">
              <a:lnSpc>
                <a:spcPct val="100000"/>
              </a:lnSpc>
              <a:spcBef>
                <a:spcPts val="600"/>
              </a:spcBef>
              <a:spcAft>
                <a:spcPts val="600"/>
              </a:spcAft>
              <a:buSzPts val="1656"/>
              <a:buChar char="◼"/>
              <a:defRPr/>
            </a:lvl9pPr>
          </a:lstStyle>
          <a:p>
            <a:endParaRPr/>
          </a:p>
        </p:txBody>
      </p:sp>
      <p:sp>
        <p:nvSpPr>
          <p:cNvPr id="79" name="Google Shape;79;p10"/>
          <p:cNvSpPr txBox="1">
            <a:spLocks noGrp="1"/>
          </p:cNvSpPr>
          <p:nvPr>
            <p:ph type="dt" idx="10"/>
          </p:nvPr>
        </p:nvSpPr>
        <p:spPr>
          <a:xfrm>
            <a:off x="8993673" y="5956137"/>
            <a:ext cx="1328100" cy="365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a:solidFill>
                  <a:srgbClr val="2D58AC"/>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774923" y="5951811"/>
            <a:ext cx="78963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446615" y="5956137"/>
            <a:ext cx="116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500" cy="118950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581192" y="2336003"/>
            <a:ext cx="11029500" cy="3522900"/>
          </a:xfrm>
          <a:prstGeom prst="rect">
            <a:avLst/>
          </a:prstGeom>
          <a:noFill/>
          <a:ln>
            <a:noFill/>
          </a:ln>
        </p:spPr>
        <p:txBody>
          <a:bodyPr spcFirstLastPara="1" wrap="square" lIns="91425" tIns="45700" rIns="91425" bIns="45700" anchor="ctr" anchorCtr="0">
            <a:normAutofit/>
          </a:bodyPr>
          <a:lstStyle>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lnSpc>
                <a:spcPct val="100000"/>
              </a:lnSpc>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lnSpc>
                <a:spcPct val="100000"/>
              </a:lnSpc>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dt" idx="10"/>
          </p:nvPr>
        </p:nvSpPr>
        <p:spPr>
          <a:xfrm>
            <a:off x="7605951" y="5956137"/>
            <a:ext cx="2844900" cy="3651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
          <p:cNvSpPr/>
          <p:nvPr/>
        </p:nvSpPr>
        <p:spPr>
          <a:xfrm>
            <a:off x="0" y="6492239"/>
            <a:ext cx="12188700" cy="3657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bls.gov/opub/ted/2023/10-major-occupational-groups-with-higher-than-average-wages-are-projected-to-grow-faster-than-average.ht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profzucker/49898540136"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www.cnbc.com/2023/11/02/the-most-in-demand-ai-job-of-2023-can-pay-over-200000-and-offers-remote-opportunities.html" TargetMode="External"/><Relationship Id="rId3" Type="http://schemas.openxmlformats.org/officeDocument/2006/relationships/hyperlink" Target="https://www.bls.gov/opub/ted/2023/10-major-occupational-groups-with-higher-than-average-wages-are-projected-to-grow-faster-than-average.htm" TargetMode="External"/><Relationship Id="rId7" Type="http://schemas.openxmlformats.org/officeDocument/2006/relationships/hyperlink" Target="https://cybercemetery.unt.edu/nscai/20211005220409/https:/reports.nscai.gov/final-report/table-of-content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www.linkedin.jobs.com/" TargetMode="External"/><Relationship Id="rId5" Type="http://schemas.openxmlformats.org/officeDocument/2006/relationships/hyperlink" Target="https://www.whitehouse.gov/wp-content/uploads/2022/12/TTC-EC-CEA-AI-Report-12052022-1.pdf" TargetMode="External"/><Relationship Id="rId4" Type="http://schemas.openxmlformats.org/officeDocument/2006/relationships/hyperlink" Target="https://www.bls.gov/developers/api_python.ht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bls.gov/help/hlpforma.ht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bls.gov/developers/api_python.htm"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88" name="Google Shape;88;p11"/>
          <p:cNvPicPr preferRelativeResize="0"/>
          <p:nvPr/>
        </p:nvPicPr>
        <p:blipFill rotWithShape="1">
          <a:blip r:embed="rId3">
            <a:alphaModFix/>
          </a:blip>
          <a:srcRect t="12502" b="12494"/>
          <a:stretch/>
        </p:blipFill>
        <p:spPr>
          <a:xfrm>
            <a:off x="20" y="294300"/>
            <a:ext cx="12191980" cy="6857991"/>
          </a:xfrm>
          <a:prstGeom prst="rect">
            <a:avLst/>
          </a:prstGeom>
          <a:noFill/>
          <a:ln>
            <a:noFill/>
          </a:ln>
        </p:spPr>
      </p:pic>
      <p:grpSp>
        <p:nvGrpSpPr>
          <p:cNvPr id="89" name="Google Shape;89;p11"/>
          <p:cNvGrpSpPr/>
          <p:nvPr/>
        </p:nvGrpSpPr>
        <p:grpSpPr>
          <a:xfrm>
            <a:off x="438068" y="457200"/>
            <a:ext cx="3703320" cy="5935132"/>
            <a:chOff x="438068" y="457200"/>
            <a:chExt cx="3703320" cy="5935132"/>
          </a:xfrm>
        </p:grpSpPr>
        <p:sp>
          <p:nvSpPr>
            <p:cNvPr id="90" name="Google Shape;90;p11"/>
            <p:cNvSpPr/>
            <p:nvPr/>
          </p:nvSpPr>
          <p:spPr>
            <a:xfrm>
              <a:off x="438068" y="618067"/>
              <a:ext cx="3702134" cy="5774265"/>
            </a:xfrm>
            <a:prstGeom prst="rect">
              <a:avLst/>
            </a:prstGeom>
            <a:solidFill>
              <a:schemeClr val="accent1">
                <a:alpha val="9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91" name="Google Shape;91;p11"/>
            <p:cNvSpPr/>
            <p:nvPr/>
          </p:nvSpPr>
          <p:spPr>
            <a:xfrm>
              <a:off x="438068"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
        <p:nvSpPr>
          <p:cNvPr id="92" name="Google Shape;92;p11"/>
          <p:cNvSpPr txBox="1">
            <a:spLocks noGrp="1"/>
          </p:cNvSpPr>
          <p:nvPr>
            <p:ph type="ctrTitle"/>
          </p:nvPr>
        </p:nvSpPr>
        <p:spPr>
          <a:xfrm>
            <a:off x="584200" y="2142067"/>
            <a:ext cx="3412067" cy="297180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None/>
            </a:pPr>
            <a:r>
              <a:rPr lang="en-US">
                <a:solidFill>
                  <a:schemeClr val="lt1"/>
                </a:solidFill>
              </a:rPr>
              <a:t>Exploration of Employment in the U.S</a:t>
            </a:r>
            <a:endParaRPr/>
          </a:p>
        </p:txBody>
      </p:sp>
      <p:sp>
        <p:nvSpPr>
          <p:cNvPr id="93" name="Google Shape;93;p11"/>
          <p:cNvSpPr txBox="1">
            <a:spLocks noGrp="1"/>
          </p:cNvSpPr>
          <p:nvPr>
            <p:ph type="subTitle" idx="1"/>
          </p:nvPr>
        </p:nvSpPr>
        <p:spPr>
          <a:xfrm>
            <a:off x="584200" y="5145513"/>
            <a:ext cx="3412067" cy="738820"/>
          </a:xfrm>
          <a:prstGeom prst="rect">
            <a:avLst/>
          </a:prstGeom>
          <a:noFill/>
          <a:ln>
            <a:noFill/>
          </a:ln>
        </p:spPr>
        <p:txBody>
          <a:bodyPr spcFirstLastPara="1" wrap="square" lIns="91425" tIns="45700" rIns="91425" bIns="45700" anchor="t" anchorCtr="0">
            <a:normAutofit fontScale="77500"/>
          </a:bodyPr>
          <a:lstStyle/>
          <a:p>
            <a:pPr marL="0" lvl="0" indent="0" algn="l" rtl="0">
              <a:lnSpc>
                <a:spcPct val="100000"/>
              </a:lnSpc>
              <a:spcBef>
                <a:spcPts val="0"/>
              </a:spcBef>
              <a:spcAft>
                <a:spcPts val="0"/>
              </a:spcAft>
              <a:buSzPct val="92000"/>
              <a:buNone/>
            </a:pPr>
            <a:r>
              <a:rPr lang="en-US">
                <a:solidFill>
                  <a:srgbClr val="628AD8"/>
                </a:solidFill>
              </a:rPr>
              <a:t>GROUP 8: ABDULLAH “AB” IBRAHIM, ALBWIN “AL” WAGNER-SCHMITZER, EDILBERTO “DEL” VINAS, JAY HOWARTH, CRYSTAL WHITE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700"/>
                                        <p:tgtEl>
                                          <p:spTgt spid="92"/>
                                        </p:tgtEl>
                                      </p:cBhvr>
                                    </p:animEffect>
                                  </p:childTnLst>
                                </p:cTn>
                              </p:par>
                              <p:par>
                                <p:cTn id="8" presetID="10" presetClass="entr" presetSubtype="0" fill="hold" nodeType="withEffect">
                                  <p:stCondLst>
                                    <p:cond delay="1500"/>
                                  </p:stCondLst>
                                  <p:childTnLst>
                                    <p:set>
                                      <p:cBhvr>
                                        <p:cTn id="9" dur="1" fill="hold">
                                          <p:stCondLst>
                                            <p:cond delay="0"/>
                                          </p:stCondLst>
                                        </p:cTn>
                                        <p:tgtEl>
                                          <p:spTgt spid="93">
                                            <p:txEl>
                                              <p:pRg st="0" end="0"/>
                                            </p:txEl>
                                          </p:spTgt>
                                        </p:tgtEl>
                                        <p:attrNameLst>
                                          <p:attrName>style.visibility</p:attrName>
                                        </p:attrNameLst>
                                      </p:cBhvr>
                                      <p:to>
                                        <p:strVal val="visible"/>
                                      </p:to>
                                    </p:set>
                                    <p:animEffect transition="in" filter="fade">
                                      <p:cBhvr>
                                        <p:cTn id="10" dur="700"/>
                                        <p:tgtEl>
                                          <p:spTgt spid="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2548"/>
        </a:solidFill>
        <a:effectLst/>
      </p:bgPr>
    </p:bg>
    <p:spTree>
      <p:nvGrpSpPr>
        <p:cNvPr id="1" name="Shape 183"/>
        <p:cNvGrpSpPr/>
        <p:nvPr/>
      </p:nvGrpSpPr>
      <p:grpSpPr>
        <a:xfrm>
          <a:off x="0" y="0"/>
          <a:ext cx="0" cy="0"/>
          <a:chOff x="0" y="0"/>
          <a:chExt cx="0" cy="0"/>
        </a:xfrm>
      </p:grpSpPr>
      <p:sp>
        <p:nvSpPr>
          <p:cNvPr id="184" name="Google Shape;184;p20"/>
          <p:cNvSpPr txBox="1">
            <a:spLocks noGrp="1"/>
          </p:cNvSpPr>
          <p:nvPr>
            <p:ph type="body" idx="4294967295"/>
          </p:nvPr>
        </p:nvSpPr>
        <p:spPr>
          <a:xfrm>
            <a:off x="1476525" y="1198175"/>
            <a:ext cx="9239400" cy="4761300"/>
          </a:xfrm>
          <a:prstGeom prst="rect">
            <a:avLst/>
          </a:prstGeom>
          <a:noFill/>
          <a:ln>
            <a:noFill/>
          </a:ln>
        </p:spPr>
        <p:txBody>
          <a:bodyPr spcFirstLastPara="1" wrap="square" lIns="91425" tIns="45700" rIns="91425" bIns="45700" anchor="ctr" anchorCtr="0">
            <a:noAutofit/>
          </a:bodyPr>
          <a:lstStyle/>
          <a:p>
            <a:pPr marL="123444" lvl="0" indent="0" algn="l" rtl="0">
              <a:lnSpc>
                <a:spcPct val="100000"/>
              </a:lnSpc>
              <a:spcBef>
                <a:spcPts val="360"/>
              </a:spcBef>
              <a:spcAft>
                <a:spcPts val="0"/>
              </a:spcAft>
              <a:buSzPts val="1656"/>
              <a:buNone/>
            </a:pPr>
            <a:r>
              <a:rPr lang="en-US" sz="2400">
                <a:solidFill>
                  <a:schemeClr val="lt1"/>
                </a:solidFill>
                <a:latin typeface="Calibri"/>
                <a:ea typeface="Calibri"/>
                <a:cs typeface="Calibri"/>
                <a:sym typeface="Calibri"/>
              </a:rPr>
              <a:t>“The human talent deficit is the government’s most conspicuous AI deficit and the single greatest inhibitor to buying, building, and fielding AI-enabled technologies for national security purposes.</a:t>
            </a:r>
            <a:endParaRPr/>
          </a:p>
          <a:p>
            <a:pPr marL="123444" lvl="0" indent="0" algn="l" rtl="0">
              <a:lnSpc>
                <a:spcPct val="100000"/>
              </a:lnSpc>
              <a:spcBef>
                <a:spcPts val="360"/>
              </a:spcBef>
              <a:spcAft>
                <a:spcPts val="0"/>
              </a:spcAft>
              <a:buSzPts val="1656"/>
              <a:buNone/>
            </a:pPr>
            <a:r>
              <a:rPr lang="en-US" sz="2400">
                <a:solidFill>
                  <a:schemeClr val="lt1"/>
                </a:solidFill>
                <a:latin typeface="Calibri"/>
                <a:ea typeface="Calibri"/>
                <a:cs typeface="Calibri"/>
                <a:sym typeface="Calibri"/>
              </a:rPr>
              <a:t> </a:t>
            </a:r>
            <a:endParaRPr/>
          </a:p>
          <a:p>
            <a:pPr marL="123444" lvl="0" indent="0" algn="l" rtl="0">
              <a:lnSpc>
                <a:spcPct val="100000"/>
              </a:lnSpc>
              <a:spcBef>
                <a:spcPts val="360"/>
              </a:spcBef>
              <a:spcAft>
                <a:spcPts val="0"/>
              </a:spcAft>
              <a:buSzPts val="1656"/>
              <a:buNone/>
            </a:pPr>
            <a:r>
              <a:rPr lang="en-US" sz="2400">
                <a:solidFill>
                  <a:schemeClr val="lt1"/>
                </a:solidFill>
                <a:latin typeface="Calibri"/>
                <a:ea typeface="Calibri"/>
                <a:cs typeface="Calibri"/>
                <a:sym typeface="Calibri"/>
              </a:rPr>
              <a:t>This is not a time to add a few new positions in national security departments and agencies for Silicon Valley technologists and call it a day. </a:t>
            </a:r>
            <a:endParaRPr/>
          </a:p>
          <a:p>
            <a:pPr marL="123444" lvl="0" indent="0" algn="l" rtl="0">
              <a:lnSpc>
                <a:spcPct val="100000"/>
              </a:lnSpc>
              <a:spcBef>
                <a:spcPts val="360"/>
              </a:spcBef>
              <a:spcAft>
                <a:spcPts val="0"/>
              </a:spcAft>
              <a:buSzPts val="1656"/>
              <a:buNone/>
            </a:pPr>
            <a:endParaRPr sz="2400">
              <a:solidFill>
                <a:schemeClr val="lt1"/>
              </a:solidFill>
              <a:latin typeface="Calibri"/>
              <a:ea typeface="Calibri"/>
              <a:cs typeface="Calibri"/>
              <a:sym typeface="Calibri"/>
            </a:endParaRPr>
          </a:p>
          <a:p>
            <a:pPr marL="123444" lvl="0" indent="0" algn="l" rtl="0">
              <a:lnSpc>
                <a:spcPct val="100000"/>
              </a:lnSpc>
              <a:spcBef>
                <a:spcPts val="360"/>
              </a:spcBef>
              <a:spcAft>
                <a:spcPts val="0"/>
              </a:spcAft>
              <a:buSzPts val="1656"/>
              <a:buNone/>
            </a:pPr>
            <a:r>
              <a:rPr lang="en-US" sz="2400" b="1">
                <a:solidFill>
                  <a:schemeClr val="lt1"/>
                </a:solidFill>
                <a:latin typeface="Calibri"/>
                <a:ea typeface="Calibri"/>
                <a:cs typeface="Calibri"/>
                <a:sym typeface="Calibri"/>
              </a:rPr>
              <a:t>We need to build entirely new talent pipelines from scratch</a:t>
            </a:r>
            <a:endParaRPr sz="2400" b="1">
              <a:solidFill>
                <a:schemeClr val="lt1"/>
              </a:solidFill>
              <a:latin typeface="Calibri"/>
              <a:ea typeface="Calibri"/>
              <a:cs typeface="Calibri"/>
              <a:sym typeface="Calibri"/>
            </a:endParaRPr>
          </a:p>
          <a:p>
            <a:pPr marL="123444" lvl="0" indent="0" algn="l" rtl="0">
              <a:lnSpc>
                <a:spcPct val="100000"/>
              </a:lnSpc>
              <a:spcBef>
                <a:spcPts val="360"/>
              </a:spcBef>
              <a:spcAft>
                <a:spcPts val="0"/>
              </a:spcAft>
              <a:buSzPts val="1656"/>
              <a:buNone/>
            </a:pPr>
            <a:r>
              <a:rPr lang="en-US" sz="2400">
                <a:solidFill>
                  <a:schemeClr val="lt1"/>
                </a:solidFill>
                <a:latin typeface="Calibri"/>
                <a:ea typeface="Calibri"/>
                <a:cs typeface="Calibri"/>
                <a:sym typeface="Calibri"/>
              </a:rPr>
              <a:t>(The National Security Commission on Artificial Intelligence, 2021).”</a:t>
            </a:r>
            <a:endParaRPr sz="24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KEY FINDINGS FROM BLS DATA</a:t>
            </a:r>
            <a:endParaRPr/>
          </a:p>
        </p:txBody>
      </p:sp>
      <p:sp>
        <p:nvSpPr>
          <p:cNvPr id="191" name="Google Shape;191;p21"/>
          <p:cNvSpPr txBox="1">
            <a:spLocks noGrp="1"/>
          </p:cNvSpPr>
          <p:nvPr>
            <p:ph type="body" idx="1"/>
          </p:nvPr>
        </p:nvSpPr>
        <p:spPr>
          <a:xfrm>
            <a:off x="734705" y="2079008"/>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At 15.2% expected growth, computer and mathematical jobs are the 2</a:t>
            </a:r>
            <a:r>
              <a:rPr lang="en-US" baseline="30000"/>
              <a:t>nd</a:t>
            </a:r>
            <a:r>
              <a:rPr lang="en-US"/>
              <a:t> fastest growing industry, second only to healthcare support</a:t>
            </a:r>
            <a:endParaRPr/>
          </a:p>
          <a:p>
            <a:pPr marL="306000" lvl="0" indent="-306000" algn="l" rtl="0">
              <a:lnSpc>
                <a:spcPct val="100000"/>
              </a:lnSpc>
              <a:spcBef>
                <a:spcPts val="0"/>
              </a:spcBef>
              <a:spcAft>
                <a:spcPts val="0"/>
              </a:spcAft>
              <a:buSzPts val="1656"/>
              <a:buChar char="◼"/>
            </a:pPr>
            <a:r>
              <a:rPr lang="en-US"/>
              <a:t>But, at a median annual wage of $100,400, computer and mathematical occupations are 2-3x the other fastest-growing industries (healthcare support, healthcare practitioners, and social services)</a:t>
            </a:r>
            <a:endParaRPr/>
          </a:p>
        </p:txBody>
      </p:sp>
      <p:pic>
        <p:nvPicPr>
          <p:cNvPr id="192" name="Google Shape;192;p21"/>
          <p:cNvPicPr preferRelativeResize="0">
            <a:picLocks noGrp="1"/>
          </p:cNvPicPr>
          <p:nvPr>
            <p:ph type="body" idx="2"/>
          </p:nvPr>
        </p:nvPicPr>
        <p:blipFill rotWithShape="1">
          <a:blip r:embed="rId3">
            <a:alphaModFix/>
          </a:blip>
          <a:srcRect/>
          <a:stretch/>
        </p:blipFill>
        <p:spPr>
          <a:xfrm>
            <a:off x="6248400" y="2079008"/>
            <a:ext cx="5025584" cy="3633787"/>
          </a:xfrm>
          <a:prstGeom prst="rect">
            <a:avLst/>
          </a:prstGeom>
          <a:noFill/>
          <a:ln>
            <a:noFill/>
          </a:ln>
        </p:spPr>
      </p:pic>
      <p:sp>
        <p:nvSpPr>
          <p:cNvPr id="193" name="Google Shape;193;p21"/>
          <p:cNvSpPr txBox="1"/>
          <p:nvPr/>
        </p:nvSpPr>
        <p:spPr>
          <a:xfrm>
            <a:off x="6897932" y="5712055"/>
            <a:ext cx="402147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7F7F7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Source: Bureau of Labor Statistics</a:t>
            </a:r>
            <a:r>
              <a:rPr lang="en-US" sz="1800" b="0" i="0" u="none" strike="noStrike" cap="none">
                <a:solidFill>
                  <a:srgbClr val="7F7F7F"/>
                </a:solidFill>
                <a:latin typeface="Calibri"/>
                <a:ea typeface="Calibri"/>
                <a:cs typeface="Calibri"/>
                <a:sym typeface="Calibri"/>
              </a:rPr>
              <a:t> (2023)</a:t>
            </a:r>
            <a:endParaRPr sz="140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Government Employment Forecast</a:t>
            </a:r>
            <a:endParaRPr/>
          </a:p>
        </p:txBody>
      </p:sp>
      <p:sp>
        <p:nvSpPr>
          <p:cNvPr id="200" name="Google Shape;200;p22"/>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Full-time employment in the government industry was trending slightly upwards until 2020 when COVID hit</a:t>
            </a:r>
            <a:endParaRPr/>
          </a:p>
          <a:p>
            <a:pPr marL="306000" lvl="0" indent="-306000" algn="l" rtl="0">
              <a:lnSpc>
                <a:spcPct val="100000"/>
              </a:lnSpc>
              <a:spcBef>
                <a:spcPts val="0"/>
              </a:spcBef>
              <a:spcAft>
                <a:spcPts val="0"/>
              </a:spcAft>
              <a:buSzPts val="1656"/>
              <a:buChar char="◼"/>
            </a:pPr>
            <a:r>
              <a:rPr lang="en-US"/>
              <a:t>Dropping to its lowest number of full-time employees since before 2015</a:t>
            </a:r>
            <a:endParaRPr/>
          </a:p>
          <a:p>
            <a:pPr marL="306000" lvl="0" indent="-306000" algn="l" rtl="0">
              <a:lnSpc>
                <a:spcPct val="100000"/>
              </a:lnSpc>
              <a:spcBef>
                <a:spcPts val="0"/>
              </a:spcBef>
              <a:spcAft>
                <a:spcPts val="0"/>
              </a:spcAft>
              <a:buSzPts val="1656"/>
              <a:buChar char="◼"/>
            </a:pPr>
            <a:r>
              <a:rPr lang="en-US"/>
              <a:t>Has not yet returned to pre-COVID levels</a:t>
            </a:r>
            <a:endParaRPr/>
          </a:p>
        </p:txBody>
      </p:sp>
      <p:sp>
        <p:nvSpPr>
          <p:cNvPr id="201" name="Google Shape;201;p22"/>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sp>
        <p:nvSpPr>
          <p:cNvPr id="202" name="Google Shape;202;p22"/>
          <p:cNvSpPr txBox="1"/>
          <p:nvPr/>
        </p:nvSpPr>
        <p:spPr>
          <a:xfrm rot="-5400000">
            <a:off x="5159870" y="3685032"/>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03" name="Google Shape;203;p22"/>
          <p:cNvSpPr txBox="1"/>
          <p:nvPr/>
        </p:nvSpPr>
        <p:spPr>
          <a:xfrm>
            <a:off x="8714811" y="5418807"/>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pic>
        <p:nvPicPr>
          <p:cNvPr id="204" name="Google Shape;204;p22"/>
          <p:cNvPicPr preferRelativeResize="0"/>
          <p:nvPr/>
        </p:nvPicPr>
        <p:blipFill rotWithShape="1">
          <a:blip r:embed="rId3">
            <a:alphaModFix/>
          </a:blip>
          <a:srcRect/>
          <a:stretch/>
        </p:blipFill>
        <p:spPr>
          <a:xfrm>
            <a:off x="5999559" y="2063991"/>
            <a:ext cx="5611248" cy="3316592"/>
          </a:xfrm>
          <a:prstGeom prst="rect">
            <a:avLst/>
          </a:prstGeom>
          <a:noFill/>
          <a:ln>
            <a:noFill/>
          </a:ln>
        </p:spPr>
      </p:pic>
      <p:sp>
        <p:nvSpPr>
          <p:cNvPr id="205" name="Google Shape;205;p22"/>
          <p:cNvSpPr txBox="1"/>
          <p:nvPr/>
        </p:nvSpPr>
        <p:spPr>
          <a:xfrm>
            <a:off x="7963711" y="5743867"/>
            <a:ext cx="21227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*Data represented in thousands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581193" y="729658"/>
            <a:ext cx="11029500" cy="98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GOVERNMENT INDUSTRY</a:t>
            </a:r>
            <a:endParaRPr/>
          </a:p>
        </p:txBody>
      </p:sp>
      <p:sp>
        <p:nvSpPr>
          <p:cNvPr id="211" name="Google Shape;211;p23"/>
          <p:cNvSpPr txBox="1"/>
          <p:nvPr/>
        </p:nvSpPr>
        <p:spPr>
          <a:xfrm>
            <a:off x="7769063" y="885890"/>
            <a:ext cx="38895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“AI is going to reorganize the world. America must lead the change.” -NSCAI</a:t>
            </a:r>
            <a:endParaRPr sz="1600" b="0" i="0" u="none" strike="noStrike" cap="none">
              <a:solidFill>
                <a:srgbClr val="000000"/>
              </a:solidFill>
              <a:latin typeface="Arial"/>
              <a:ea typeface="Arial"/>
              <a:cs typeface="Arial"/>
              <a:sym typeface="Arial"/>
            </a:endParaRPr>
          </a:p>
        </p:txBody>
      </p:sp>
      <p:sp>
        <p:nvSpPr>
          <p:cNvPr id="212" name="Google Shape;212;p23"/>
          <p:cNvSpPr txBox="1"/>
          <p:nvPr/>
        </p:nvSpPr>
        <p:spPr>
          <a:xfrm>
            <a:off x="3050270" y="5873342"/>
            <a:ext cx="60972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213" name="Google Shape;213;p23" descr="A graph with blue lines and black dots&#10;&#10;Description automatically generated"/>
          <p:cNvPicPr preferRelativeResize="0"/>
          <p:nvPr/>
        </p:nvPicPr>
        <p:blipFill rotWithShape="1">
          <a:blip r:embed="rId4">
            <a:alphaModFix/>
          </a:blip>
          <a:srcRect/>
          <a:stretch/>
        </p:blipFill>
        <p:spPr>
          <a:xfrm>
            <a:off x="581193" y="2430579"/>
            <a:ext cx="5639339" cy="3057343"/>
          </a:xfrm>
          <a:prstGeom prst="rect">
            <a:avLst/>
          </a:prstGeom>
          <a:noFill/>
          <a:ln>
            <a:noFill/>
          </a:ln>
        </p:spPr>
      </p:pic>
      <p:pic>
        <p:nvPicPr>
          <p:cNvPr id="214" name="Google Shape;214;p23" descr="A graph of a graph&#10;&#10;Description automatically generated with medium confidence"/>
          <p:cNvPicPr preferRelativeResize="0"/>
          <p:nvPr/>
        </p:nvPicPr>
        <p:blipFill rotWithShape="1">
          <a:blip r:embed="rId5">
            <a:alphaModFix/>
          </a:blip>
          <a:srcRect/>
          <a:stretch/>
        </p:blipFill>
        <p:spPr>
          <a:xfrm>
            <a:off x="5789717" y="2073300"/>
            <a:ext cx="6299200" cy="3771900"/>
          </a:xfrm>
          <a:prstGeom prst="rect">
            <a:avLst/>
          </a:prstGeom>
          <a:noFill/>
          <a:ln>
            <a:noFill/>
          </a:ln>
        </p:spPr>
      </p:pic>
      <p:sp>
        <p:nvSpPr>
          <p:cNvPr id="215" name="Google Shape;215;p23"/>
          <p:cNvSpPr txBox="1"/>
          <p:nvPr/>
        </p:nvSpPr>
        <p:spPr>
          <a:xfrm>
            <a:off x="7983166" y="5965675"/>
            <a:ext cx="21227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*Data represented in thousands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Health and Education Employment Forecast</a:t>
            </a:r>
            <a:endParaRPr/>
          </a:p>
        </p:txBody>
      </p:sp>
      <p:sp>
        <p:nvSpPr>
          <p:cNvPr id="222" name="Google Shape;222;p24"/>
          <p:cNvSpPr txBox="1">
            <a:spLocks noGrp="1"/>
          </p:cNvSpPr>
          <p:nvPr>
            <p:ph type="body" idx="1"/>
          </p:nvPr>
        </p:nvSpPr>
        <p:spPr>
          <a:xfrm>
            <a:off x="405172" y="2290168"/>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Overall employment was trending upwards until 2020</a:t>
            </a:r>
            <a:endParaRPr/>
          </a:p>
          <a:p>
            <a:pPr marL="306000" lvl="0" indent="-306000" algn="l" rtl="0">
              <a:lnSpc>
                <a:spcPct val="100000"/>
              </a:lnSpc>
              <a:spcBef>
                <a:spcPts val="0"/>
              </a:spcBef>
              <a:spcAft>
                <a:spcPts val="0"/>
              </a:spcAft>
              <a:buSzPts val="1656"/>
              <a:buChar char="◼"/>
            </a:pPr>
            <a:r>
              <a:rPr lang="en-US"/>
              <a:t>Job loss was not as significant as it was in the government industry, and it recovered much faster, reaching pre-pandemic levels by early 2023</a:t>
            </a:r>
            <a:endParaRPr/>
          </a:p>
        </p:txBody>
      </p:sp>
      <p:sp>
        <p:nvSpPr>
          <p:cNvPr id="223" name="Google Shape;223;p24"/>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24" name="Google Shape;224;p24"/>
          <p:cNvPicPr preferRelativeResize="0"/>
          <p:nvPr/>
        </p:nvPicPr>
        <p:blipFill rotWithShape="1">
          <a:blip r:embed="rId3">
            <a:alphaModFix/>
          </a:blip>
          <a:srcRect/>
          <a:stretch/>
        </p:blipFill>
        <p:spPr>
          <a:xfrm>
            <a:off x="6096000" y="2428757"/>
            <a:ext cx="5659139" cy="3314818"/>
          </a:xfrm>
          <a:prstGeom prst="rect">
            <a:avLst/>
          </a:prstGeom>
          <a:noFill/>
          <a:ln>
            <a:noFill/>
          </a:ln>
        </p:spPr>
      </p:pic>
      <p:sp>
        <p:nvSpPr>
          <p:cNvPr id="225" name="Google Shape;225;p24"/>
          <p:cNvSpPr txBox="1"/>
          <p:nvPr/>
        </p:nvSpPr>
        <p:spPr>
          <a:xfrm rot="-5400000">
            <a:off x="5295651" y="3789807"/>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26" name="Google Shape;226;p24"/>
          <p:cNvSpPr txBox="1"/>
          <p:nvPr/>
        </p:nvSpPr>
        <p:spPr>
          <a:xfrm>
            <a:off x="8925569" y="5769326"/>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27" name="Google Shape;227;p24"/>
          <p:cNvSpPr txBox="1"/>
          <p:nvPr/>
        </p:nvSpPr>
        <p:spPr>
          <a:xfrm>
            <a:off x="7943268" y="862209"/>
            <a:ext cx="366753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“AI technologies will be a source of enormous power for the companies and countries that harness them.”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p:nvPr>
        </p:nvSpPr>
        <p:spPr>
          <a:xfrm>
            <a:off x="581193" y="729658"/>
            <a:ext cx="11029500" cy="98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HEALTHCARE &amp; EDUCATION INDUSTRY</a:t>
            </a:r>
            <a:endParaRPr/>
          </a:p>
        </p:txBody>
      </p:sp>
      <p:sp>
        <p:nvSpPr>
          <p:cNvPr id="233" name="Google Shape;233;p25"/>
          <p:cNvSpPr txBox="1"/>
          <p:nvPr/>
        </p:nvSpPr>
        <p:spPr>
          <a:xfrm>
            <a:off x="3047395" y="4713342"/>
            <a:ext cx="6097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234" name="Google Shape;234;p25"/>
          <p:cNvPicPr preferRelativeResize="0"/>
          <p:nvPr/>
        </p:nvPicPr>
        <p:blipFill rotWithShape="1">
          <a:blip r:embed="rId4">
            <a:alphaModFix/>
          </a:blip>
          <a:srcRect l="48898" t="49425"/>
          <a:stretch/>
        </p:blipFill>
        <p:spPr>
          <a:xfrm>
            <a:off x="6063150" y="2724800"/>
            <a:ext cx="5617101" cy="1922075"/>
          </a:xfrm>
          <a:prstGeom prst="rect">
            <a:avLst/>
          </a:prstGeom>
          <a:noFill/>
          <a:ln>
            <a:noFill/>
          </a:ln>
        </p:spPr>
      </p:pic>
      <p:pic>
        <p:nvPicPr>
          <p:cNvPr id="235" name="Google Shape;235;p25"/>
          <p:cNvPicPr preferRelativeResize="0"/>
          <p:nvPr/>
        </p:nvPicPr>
        <p:blipFill rotWithShape="1">
          <a:blip r:embed="rId5">
            <a:alphaModFix/>
          </a:blip>
          <a:srcRect t="72799"/>
          <a:stretch/>
        </p:blipFill>
        <p:spPr>
          <a:xfrm>
            <a:off x="478900" y="2724805"/>
            <a:ext cx="5617100" cy="1654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a:spLocks noGrp="1"/>
          </p:cNvSpPr>
          <p:nvPr>
            <p:ph type="title"/>
          </p:nvPr>
        </p:nvSpPr>
        <p:spPr>
          <a:xfrm>
            <a:off x="581193" y="729658"/>
            <a:ext cx="11029500" cy="98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Health and Education Employment Forecast</a:t>
            </a:r>
            <a:endParaRPr/>
          </a:p>
        </p:txBody>
      </p:sp>
      <p:sp>
        <p:nvSpPr>
          <p:cNvPr id="242" name="Google Shape;242;p26"/>
          <p:cNvSpPr txBox="1">
            <a:spLocks noGrp="1"/>
          </p:cNvSpPr>
          <p:nvPr>
            <p:ph type="body" idx="1"/>
          </p:nvPr>
        </p:nvSpPr>
        <p:spPr>
          <a:xfrm>
            <a:off x="405172" y="2290168"/>
            <a:ext cx="5422500" cy="3633000"/>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Overall employment was trending upwards until 2020</a:t>
            </a:r>
            <a:endParaRPr/>
          </a:p>
          <a:p>
            <a:pPr marL="306000" lvl="0" indent="-306000" algn="l" rtl="0">
              <a:lnSpc>
                <a:spcPct val="100000"/>
              </a:lnSpc>
              <a:spcBef>
                <a:spcPts val="0"/>
              </a:spcBef>
              <a:spcAft>
                <a:spcPts val="0"/>
              </a:spcAft>
              <a:buSzPts val="1656"/>
              <a:buChar char="◼"/>
            </a:pPr>
            <a:r>
              <a:rPr lang="en-US"/>
              <a:t>Job loss was not as significant as it was in the government industry, and it recovered much faster, reaching pre-pandemic levels by early 2023</a:t>
            </a:r>
            <a:endParaRPr/>
          </a:p>
        </p:txBody>
      </p:sp>
      <p:sp>
        <p:nvSpPr>
          <p:cNvPr id="243" name="Google Shape;243;p26"/>
          <p:cNvSpPr txBox="1">
            <a:spLocks noGrp="1"/>
          </p:cNvSpPr>
          <p:nvPr>
            <p:ph type="body" idx="2"/>
          </p:nvPr>
        </p:nvSpPr>
        <p:spPr>
          <a:xfrm>
            <a:off x="581193" y="1986712"/>
            <a:ext cx="5070300" cy="441900"/>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44" name="Google Shape;244;p26"/>
          <p:cNvPicPr preferRelativeResize="0"/>
          <p:nvPr/>
        </p:nvPicPr>
        <p:blipFill rotWithShape="1">
          <a:blip r:embed="rId3">
            <a:alphaModFix/>
          </a:blip>
          <a:srcRect/>
          <a:stretch/>
        </p:blipFill>
        <p:spPr>
          <a:xfrm>
            <a:off x="6096000" y="2428757"/>
            <a:ext cx="5659140" cy="3314818"/>
          </a:xfrm>
          <a:prstGeom prst="rect">
            <a:avLst/>
          </a:prstGeom>
          <a:noFill/>
          <a:ln>
            <a:noFill/>
          </a:ln>
        </p:spPr>
      </p:pic>
      <p:sp>
        <p:nvSpPr>
          <p:cNvPr id="245" name="Google Shape;245;p26"/>
          <p:cNvSpPr txBox="1"/>
          <p:nvPr/>
        </p:nvSpPr>
        <p:spPr>
          <a:xfrm>
            <a:off x="7943268" y="862209"/>
            <a:ext cx="36675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“AI technologies will be a source of enormous power for the companies and countries that harness them.” -NSCAI</a:t>
            </a:r>
            <a:endParaRPr sz="1600" b="0" i="0" u="none" strike="noStrike" cap="none">
              <a:solidFill>
                <a:srgbClr val="000000"/>
              </a:solidFill>
              <a:latin typeface="Arial"/>
              <a:ea typeface="Arial"/>
              <a:cs typeface="Arial"/>
              <a:sym typeface="Arial"/>
            </a:endParaRPr>
          </a:p>
        </p:txBody>
      </p:sp>
      <p:pic>
        <p:nvPicPr>
          <p:cNvPr id="246" name="Google Shape;246;p26"/>
          <p:cNvPicPr preferRelativeResize="0"/>
          <p:nvPr/>
        </p:nvPicPr>
        <p:blipFill>
          <a:blip r:embed="rId4">
            <a:alphaModFix/>
          </a:blip>
          <a:stretch>
            <a:fillRect/>
          </a:stretch>
        </p:blipFill>
        <p:spPr>
          <a:xfrm>
            <a:off x="5855338" y="2310800"/>
            <a:ext cx="6140474" cy="3550725"/>
          </a:xfrm>
          <a:prstGeom prst="rect">
            <a:avLst/>
          </a:prstGeom>
          <a:noFill/>
          <a:ln>
            <a:noFill/>
          </a:ln>
        </p:spPr>
      </p:pic>
      <p:sp>
        <p:nvSpPr>
          <p:cNvPr id="247" name="Google Shape;247;p26"/>
          <p:cNvSpPr txBox="1"/>
          <p:nvPr/>
        </p:nvSpPr>
        <p:spPr>
          <a:xfrm rot="-5400000">
            <a:off x="5295663" y="3789796"/>
            <a:ext cx="1371600" cy="307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48" name="Google Shape;248;p26"/>
          <p:cNvSpPr txBox="1"/>
          <p:nvPr/>
        </p:nvSpPr>
        <p:spPr>
          <a:xfrm>
            <a:off x="8780844" y="5810376"/>
            <a:ext cx="1371600" cy="307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49" name="Google Shape;249;p26"/>
          <p:cNvSpPr txBox="1"/>
          <p:nvPr/>
        </p:nvSpPr>
        <p:spPr>
          <a:xfrm>
            <a:off x="6224450" y="2151000"/>
            <a:ext cx="1814700" cy="211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Gill Sans"/>
              <a:ea typeface="Gill Sans"/>
              <a:cs typeface="Gill Sans"/>
              <a:sym typeface="Gill Sans"/>
            </a:endParaRPr>
          </a:p>
        </p:txBody>
      </p:sp>
      <p:sp>
        <p:nvSpPr>
          <p:cNvPr id="250" name="Google Shape;250;p26"/>
          <p:cNvSpPr txBox="1"/>
          <p:nvPr/>
        </p:nvSpPr>
        <p:spPr>
          <a:xfrm>
            <a:off x="11757625" y="2240075"/>
            <a:ext cx="222600" cy="37074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Financial Activities Employment Forecast</a:t>
            </a:r>
            <a:endParaRPr/>
          </a:p>
        </p:txBody>
      </p:sp>
      <p:sp>
        <p:nvSpPr>
          <p:cNvPr id="257" name="Google Shape;257;p27"/>
          <p:cNvSpPr txBox="1">
            <a:spLocks noGrp="1"/>
          </p:cNvSpPr>
          <p:nvPr>
            <p:ph type="body" idx="1"/>
          </p:nvPr>
        </p:nvSpPr>
        <p:spPr>
          <a:xfrm>
            <a:off x="446759" y="2228003"/>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We see significantly fewer jobs overall than in Government and Health and Education sectors; </a:t>
            </a:r>
            <a:endParaRPr/>
          </a:p>
          <a:p>
            <a:pPr marL="306000" lvl="0" indent="-306000" algn="l" rtl="0">
              <a:lnSpc>
                <a:spcPct val="100000"/>
              </a:lnSpc>
              <a:spcBef>
                <a:spcPts val="0"/>
              </a:spcBef>
              <a:spcAft>
                <a:spcPts val="0"/>
              </a:spcAft>
              <a:buSzPts val="1656"/>
              <a:buChar char="◼"/>
            </a:pPr>
            <a:r>
              <a:rPr lang="en-US"/>
              <a:t>Employment trends are similar to the other industries in that employment was trending upwards, dipped in 2020 (with a loss of less than 500,000) jobs</a:t>
            </a:r>
            <a:endParaRPr/>
          </a:p>
          <a:p>
            <a:pPr marL="306000" lvl="0" indent="-306000" algn="l" rtl="0">
              <a:lnSpc>
                <a:spcPct val="100000"/>
              </a:lnSpc>
              <a:spcBef>
                <a:spcPts val="0"/>
              </a:spcBef>
              <a:spcAft>
                <a:spcPts val="0"/>
              </a:spcAft>
              <a:buSzPts val="1656"/>
              <a:buChar char="◼"/>
            </a:pPr>
            <a:r>
              <a:rPr lang="en-US"/>
              <a:t>Reaching and exceeding pre-pandemic levels in 2021</a:t>
            </a:r>
            <a:endParaRPr/>
          </a:p>
        </p:txBody>
      </p:sp>
      <p:sp>
        <p:nvSpPr>
          <p:cNvPr id="258" name="Google Shape;258;p27"/>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59" name="Google Shape;259;p27"/>
          <p:cNvPicPr preferRelativeResize="0"/>
          <p:nvPr/>
        </p:nvPicPr>
        <p:blipFill rotWithShape="1">
          <a:blip r:embed="rId3">
            <a:alphaModFix/>
          </a:blip>
          <a:srcRect/>
          <a:stretch/>
        </p:blipFill>
        <p:spPr>
          <a:xfrm>
            <a:off x="6003583" y="2428757"/>
            <a:ext cx="5741994" cy="3432293"/>
          </a:xfrm>
          <a:prstGeom prst="rect">
            <a:avLst/>
          </a:prstGeom>
          <a:noFill/>
          <a:ln>
            <a:noFill/>
          </a:ln>
        </p:spPr>
      </p:pic>
      <p:sp>
        <p:nvSpPr>
          <p:cNvPr id="260" name="Google Shape;260;p27"/>
          <p:cNvSpPr txBox="1"/>
          <p:nvPr/>
        </p:nvSpPr>
        <p:spPr>
          <a:xfrm rot="-5400000">
            <a:off x="5295651" y="3789807"/>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61" name="Google Shape;261;p27"/>
          <p:cNvSpPr txBox="1"/>
          <p:nvPr/>
        </p:nvSpPr>
        <p:spPr>
          <a:xfrm>
            <a:off x="8874580" y="5820565"/>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62" name="Google Shape;262;p27"/>
          <p:cNvSpPr txBox="1"/>
          <p:nvPr/>
        </p:nvSpPr>
        <p:spPr>
          <a:xfrm>
            <a:off x="7769063" y="885890"/>
            <a:ext cx="388953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“Emerging technologies led by AI now underpin our economic prosperity, security, and welfare.”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Retail Trade Employment Forecast</a:t>
            </a:r>
            <a:endParaRPr/>
          </a:p>
        </p:txBody>
      </p:sp>
      <p:sp>
        <p:nvSpPr>
          <p:cNvPr id="269" name="Google Shape;269;p28"/>
          <p:cNvSpPr txBox="1">
            <a:spLocks noGrp="1"/>
          </p:cNvSpPr>
          <p:nvPr>
            <p:ph type="body" idx="1"/>
          </p:nvPr>
        </p:nvSpPr>
        <p:spPr>
          <a:xfrm>
            <a:off x="241567" y="2216412"/>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Employs fewer full-time workers than either the Government or Healthcare and Education industries </a:t>
            </a:r>
            <a:endParaRPr/>
          </a:p>
          <a:p>
            <a:pPr marL="306000" lvl="0" indent="-306000" algn="l" rtl="0">
              <a:lnSpc>
                <a:spcPct val="100000"/>
              </a:lnSpc>
              <a:spcBef>
                <a:spcPts val="0"/>
              </a:spcBef>
              <a:spcAft>
                <a:spcPts val="0"/>
              </a:spcAft>
              <a:buSzPts val="1656"/>
              <a:buChar char="◼"/>
            </a:pPr>
            <a:r>
              <a:rPr lang="en-US"/>
              <a:t>More people are employed than within the Financial industry</a:t>
            </a:r>
            <a:endParaRPr/>
          </a:p>
          <a:p>
            <a:pPr marL="306000" lvl="0" indent="-306000" algn="l" rtl="0">
              <a:lnSpc>
                <a:spcPct val="100000"/>
              </a:lnSpc>
              <a:spcBef>
                <a:spcPts val="0"/>
              </a:spcBef>
              <a:spcAft>
                <a:spcPts val="0"/>
              </a:spcAft>
              <a:buSzPts val="1656"/>
              <a:buChar char="◼"/>
            </a:pPr>
            <a:r>
              <a:rPr lang="en-US"/>
              <a:t>Retail employment was declining before 2020 and may not yet reach 2019 employment levels until this year</a:t>
            </a:r>
            <a:endParaRPr/>
          </a:p>
        </p:txBody>
      </p:sp>
      <p:sp>
        <p:nvSpPr>
          <p:cNvPr id="270" name="Google Shape;270;p28"/>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71" name="Google Shape;271;p28"/>
          <p:cNvPicPr preferRelativeResize="0"/>
          <p:nvPr/>
        </p:nvPicPr>
        <p:blipFill rotWithShape="1">
          <a:blip r:embed="rId3">
            <a:alphaModFix/>
          </a:blip>
          <a:srcRect/>
          <a:stretch/>
        </p:blipFill>
        <p:spPr>
          <a:xfrm>
            <a:off x="5991167" y="2428757"/>
            <a:ext cx="5840119" cy="3432293"/>
          </a:xfrm>
          <a:prstGeom prst="rect">
            <a:avLst/>
          </a:prstGeom>
          <a:noFill/>
          <a:ln>
            <a:noFill/>
          </a:ln>
        </p:spPr>
      </p:pic>
      <p:sp>
        <p:nvSpPr>
          <p:cNvPr id="272" name="Google Shape;272;p28"/>
          <p:cNvSpPr txBox="1"/>
          <p:nvPr/>
        </p:nvSpPr>
        <p:spPr>
          <a:xfrm rot="-5400000">
            <a:off x="5243560" y="3960911"/>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73" name="Google Shape;273;p28"/>
          <p:cNvSpPr txBox="1"/>
          <p:nvPr/>
        </p:nvSpPr>
        <p:spPr>
          <a:xfrm>
            <a:off x="8911226" y="5861050"/>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74" name="Google Shape;274;p28"/>
          <p:cNvSpPr txBox="1"/>
          <p:nvPr/>
        </p:nvSpPr>
        <p:spPr>
          <a:xfrm>
            <a:off x="7462345" y="689173"/>
            <a:ext cx="4196255"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“We regard talent as the most essential requirement [for AI] because it drives the creation and management of all the other elements.”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9"/>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Professional &amp; Business Services Forecast</a:t>
            </a:r>
            <a:endParaRPr/>
          </a:p>
        </p:txBody>
      </p:sp>
      <p:sp>
        <p:nvSpPr>
          <p:cNvPr id="281" name="Google Shape;281;p29"/>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With Professional and Business Services, we see similar overall employment numbers to Government and Health and Education</a:t>
            </a:r>
            <a:endParaRPr/>
          </a:p>
          <a:p>
            <a:pPr marL="306000" lvl="0" indent="-306000" algn="l" rtl="0">
              <a:lnSpc>
                <a:spcPct val="100000"/>
              </a:lnSpc>
              <a:spcBef>
                <a:spcPts val="0"/>
              </a:spcBef>
              <a:spcAft>
                <a:spcPts val="0"/>
              </a:spcAft>
              <a:buSzPts val="1656"/>
              <a:buChar char="◼"/>
            </a:pPr>
            <a:r>
              <a:rPr lang="en-US"/>
              <a:t>We also see a swift post-pandemic recovery period similar to the Financial industry</a:t>
            </a:r>
            <a:endParaRPr/>
          </a:p>
          <a:p>
            <a:pPr marL="306000" lvl="0" indent="-306000" algn="l" rtl="0">
              <a:lnSpc>
                <a:spcPct val="100000"/>
              </a:lnSpc>
              <a:spcBef>
                <a:spcPts val="0"/>
              </a:spcBef>
              <a:spcAft>
                <a:spcPts val="0"/>
              </a:spcAft>
              <a:buSzPts val="1656"/>
              <a:buChar char="◼"/>
            </a:pPr>
            <a:r>
              <a:rPr lang="en-US"/>
              <a:t>Reaching pre-pandemic employment levels mid-2021</a:t>
            </a:r>
            <a:endParaRPr/>
          </a:p>
        </p:txBody>
      </p:sp>
      <p:sp>
        <p:nvSpPr>
          <p:cNvPr id="282" name="Google Shape;282;p29"/>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83" name="Google Shape;283;p29"/>
          <p:cNvPicPr preferRelativeResize="0"/>
          <p:nvPr/>
        </p:nvPicPr>
        <p:blipFill rotWithShape="1">
          <a:blip r:embed="rId3">
            <a:alphaModFix/>
          </a:blip>
          <a:srcRect/>
          <a:stretch/>
        </p:blipFill>
        <p:spPr>
          <a:xfrm>
            <a:off x="6188419" y="2293640"/>
            <a:ext cx="5575953" cy="3299417"/>
          </a:xfrm>
          <a:prstGeom prst="rect">
            <a:avLst/>
          </a:prstGeom>
          <a:noFill/>
          <a:ln>
            <a:noFill/>
          </a:ln>
        </p:spPr>
      </p:pic>
      <p:sp>
        <p:nvSpPr>
          <p:cNvPr id="284" name="Google Shape;284;p29"/>
          <p:cNvSpPr txBox="1"/>
          <p:nvPr/>
        </p:nvSpPr>
        <p:spPr>
          <a:xfrm>
            <a:off x="8976395" y="5643857"/>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85" name="Google Shape;285;p29"/>
          <p:cNvSpPr txBox="1"/>
          <p:nvPr/>
        </p:nvSpPr>
        <p:spPr>
          <a:xfrm rot="-5400000">
            <a:off x="5410202" y="3789459"/>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86" name="Google Shape;286;p29"/>
          <p:cNvSpPr txBox="1"/>
          <p:nvPr/>
        </p:nvSpPr>
        <p:spPr>
          <a:xfrm>
            <a:off x="7241629" y="651641"/>
            <a:ext cx="4416972"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“In 2020, there were more than 430,000 open computer science jobs in the United States, while only 71,000 new computer scientists graduate from American universities each year.”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EXECUTIVE SUMMARY</a:t>
            </a:r>
            <a:endParaRPr/>
          </a:p>
        </p:txBody>
      </p:sp>
      <p:sp>
        <p:nvSpPr>
          <p:cNvPr id="99" name="Google Shape;99;p12"/>
          <p:cNvSpPr txBox="1">
            <a:spLocks noGrp="1"/>
          </p:cNvSpPr>
          <p:nvPr>
            <p:ph type="body" idx="1"/>
          </p:nvPr>
        </p:nvSpPr>
        <p:spPr>
          <a:xfrm>
            <a:off x="307924" y="2217492"/>
            <a:ext cx="5422390" cy="3633047"/>
          </a:xfrm>
          <a:prstGeom prst="rect">
            <a:avLst/>
          </a:prstGeom>
          <a:noFill/>
          <a:ln>
            <a:noFill/>
          </a:ln>
        </p:spPr>
        <p:txBody>
          <a:bodyPr spcFirstLastPara="1" wrap="square" lIns="91425" tIns="45700" rIns="91425" bIns="45700" anchor="ctr" anchorCtr="0">
            <a:normAutofit lnSpcReduction="10000"/>
          </a:bodyPr>
          <a:lstStyle/>
          <a:p>
            <a:pPr marL="306000" lvl="0" indent="-306000" algn="l" rtl="0">
              <a:lnSpc>
                <a:spcPct val="100000"/>
              </a:lnSpc>
              <a:spcBef>
                <a:spcPts val="0"/>
              </a:spcBef>
              <a:spcAft>
                <a:spcPts val="0"/>
              </a:spcAft>
              <a:buSzPts val="1656"/>
              <a:buChar char="◼"/>
            </a:pPr>
            <a:r>
              <a:rPr lang="en-US"/>
              <a:t>Project Overview</a:t>
            </a:r>
            <a:endParaRPr/>
          </a:p>
          <a:p>
            <a:pPr marL="630000" lvl="1" indent="-306000" algn="l" rtl="0">
              <a:lnSpc>
                <a:spcPct val="100000"/>
              </a:lnSpc>
              <a:spcBef>
                <a:spcPts val="896"/>
              </a:spcBef>
              <a:spcAft>
                <a:spcPts val="0"/>
              </a:spcAft>
              <a:buSzPts val="1472"/>
              <a:buChar char="◼"/>
            </a:pPr>
            <a:r>
              <a:rPr lang="en-US"/>
              <a:t>Questions we answer:</a:t>
            </a:r>
            <a:endParaRPr/>
          </a:p>
          <a:p>
            <a:pPr marL="900000" lvl="2" indent="-270000" algn="l" rtl="0">
              <a:lnSpc>
                <a:spcPct val="100000"/>
              </a:lnSpc>
              <a:spcBef>
                <a:spcPts val="859"/>
              </a:spcBef>
              <a:spcAft>
                <a:spcPts val="0"/>
              </a:spcAft>
              <a:buSzPts val="1288"/>
              <a:buChar char="◼"/>
            </a:pPr>
            <a:r>
              <a:rPr lang="en-US"/>
              <a:t>What does the BLS employment data say about the industries who employ the highest number of computer scientists?</a:t>
            </a:r>
            <a:endParaRPr/>
          </a:p>
          <a:p>
            <a:pPr marL="900000" lvl="2" indent="-270000" algn="l" rtl="0">
              <a:lnSpc>
                <a:spcPct val="100000"/>
              </a:lnSpc>
              <a:spcBef>
                <a:spcPts val="859"/>
              </a:spcBef>
              <a:spcAft>
                <a:spcPts val="0"/>
              </a:spcAft>
              <a:buSzPts val="1288"/>
              <a:buChar char="◼"/>
            </a:pPr>
            <a:r>
              <a:rPr lang="en-US"/>
              <a:t>For those industries who employ the highest number of computer scientists, what does overall employment look like (past, present, and future) for them?</a:t>
            </a:r>
            <a:endParaRPr/>
          </a:p>
          <a:p>
            <a:pPr marL="900000" lvl="2" indent="-270000" algn="l" rtl="0">
              <a:lnSpc>
                <a:spcPct val="100000"/>
              </a:lnSpc>
              <a:spcBef>
                <a:spcPts val="859"/>
              </a:spcBef>
              <a:spcAft>
                <a:spcPts val="0"/>
              </a:spcAft>
              <a:buSzPts val="1288"/>
              <a:buChar char="◼"/>
            </a:pPr>
            <a:r>
              <a:rPr lang="en-US"/>
              <a:t>For those industries, which ones are growing faster, adding the most full-time jobs (in real numbers) and have the greatest employment stability?</a:t>
            </a:r>
            <a:endParaRPr/>
          </a:p>
          <a:p>
            <a:pPr marL="900000" lvl="2" indent="-270000" algn="l" rtl="0">
              <a:lnSpc>
                <a:spcPct val="100000"/>
              </a:lnSpc>
              <a:spcBef>
                <a:spcPts val="859"/>
              </a:spcBef>
              <a:spcAft>
                <a:spcPts val="0"/>
              </a:spcAft>
              <a:buSzPts val="1288"/>
              <a:buChar char="◼"/>
            </a:pPr>
            <a:r>
              <a:rPr lang="en-US"/>
              <a:t>Beyond the BLS data, what additional information can we find related to employment in computer science, specifically within artificial intelligence, to help us understand our ability to find and keep employment?</a:t>
            </a:r>
            <a:endParaRPr/>
          </a:p>
        </p:txBody>
      </p:sp>
      <p:sp>
        <p:nvSpPr>
          <p:cNvPr id="100" name="Google Shape;100;p12"/>
          <p:cNvSpPr txBox="1">
            <a:spLocks noGrp="1"/>
          </p:cNvSpPr>
          <p:nvPr>
            <p:ph type="body" idx="2"/>
          </p:nvPr>
        </p:nvSpPr>
        <p:spPr>
          <a:xfrm>
            <a:off x="6377605" y="2333107"/>
            <a:ext cx="5422392" cy="3633047"/>
          </a:xfrm>
          <a:prstGeom prst="rect">
            <a:avLst/>
          </a:prstGeom>
          <a:noFill/>
          <a:ln>
            <a:noFill/>
          </a:ln>
        </p:spPr>
        <p:txBody>
          <a:bodyPr spcFirstLastPara="1" wrap="square" lIns="91425" tIns="45700" rIns="91425" bIns="45700" anchor="t" anchorCtr="0">
            <a:normAutofit/>
          </a:bodyPr>
          <a:lstStyle/>
          <a:p>
            <a:pPr marL="306000" lvl="0" indent="-200845" algn="l" rtl="0">
              <a:lnSpc>
                <a:spcPct val="100000"/>
              </a:lnSpc>
              <a:spcBef>
                <a:spcPts val="0"/>
              </a:spcBef>
              <a:spcAft>
                <a:spcPts val="0"/>
              </a:spcAft>
              <a:buSzPts val="1656"/>
              <a:buNone/>
            </a:pPr>
            <a:endParaRPr/>
          </a:p>
          <a:p>
            <a:pPr marL="306000" lvl="0" indent="-306000" algn="l" rtl="0">
              <a:lnSpc>
                <a:spcPct val="100000"/>
              </a:lnSpc>
              <a:spcBef>
                <a:spcPts val="0"/>
              </a:spcBef>
              <a:spcAft>
                <a:spcPts val="0"/>
              </a:spcAft>
              <a:buSzPts val="1656"/>
              <a:buChar char="◼"/>
            </a:pPr>
            <a:r>
              <a:rPr lang="en-US"/>
              <a:t>How We Approached the Project</a:t>
            </a:r>
            <a:endParaRPr/>
          </a:p>
          <a:p>
            <a:pPr marL="306000" lvl="0" indent="-306000" algn="l" rtl="0">
              <a:lnSpc>
                <a:spcPct val="100000"/>
              </a:lnSpc>
              <a:spcBef>
                <a:spcPts val="933"/>
              </a:spcBef>
              <a:spcAft>
                <a:spcPts val="0"/>
              </a:spcAft>
              <a:buSzPts val="1656"/>
              <a:buChar char="◼"/>
            </a:pPr>
            <a:r>
              <a:rPr lang="en-US"/>
              <a:t>How We Approached the Data Sourcing, Manipulation &amp; Analysis</a:t>
            </a:r>
            <a:endParaRPr/>
          </a:p>
          <a:p>
            <a:pPr marL="306000" lvl="0" indent="-306000" algn="l" rtl="0">
              <a:lnSpc>
                <a:spcPct val="100000"/>
              </a:lnSpc>
              <a:spcBef>
                <a:spcPts val="933"/>
              </a:spcBef>
              <a:spcAft>
                <a:spcPts val="0"/>
              </a:spcAft>
              <a:buSzPts val="1656"/>
              <a:buChar char="◼"/>
            </a:pPr>
            <a:r>
              <a:rPr lang="en-US"/>
              <a:t>What We Learned</a:t>
            </a:r>
            <a:endParaRPr/>
          </a:p>
          <a:p>
            <a:pPr marL="306000" lvl="0" indent="-306000" algn="l" rtl="0">
              <a:lnSpc>
                <a:spcPct val="100000"/>
              </a:lnSpc>
              <a:spcBef>
                <a:spcPts val="933"/>
              </a:spcBef>
              <a:spcAft>
                <a:spcPts val="0"/>
              </a:spcAft>
              <a:buSzPts val="1656"/>
              <a:buChar char="◼"/>
            </a:pPr>
            <a:r>
              <a:rPr lang="en-US"/>
              <a:t>Conclusion</a:t>
            </a:r>
            <a:endParaRPr/>
          </a:p>
          <a:p>
            <a:pPr marL="306000" lvl="0" indent="-306000" algn="l" rtl="0">
              <a:lnSpc>
                <a:spcPct val="100000"/>
              </a:lnSpc>
              <a:spcBef>
                <a:spcPts val="933"/>
              </a:spcBef>
              <a:spcAft>
                <a:spcPts val="0"/>
              </a:spcAft>
              <a:buSzPts val="1656"/>
              <a:buChar char="◼"/>
            </a:pPr>
            <a:r>
              <a:rPr lang="en-US"/>
              <a:t>Remaining Questions for Future Exploration</a:t>
            </a:r>
            <a:endParaRPr/>
          </a:p>
          <a:p>
            <a:pPr marL="306000" lvl="0" indent="-306000" algn="l" rtl="0">
              <a:lnSpc>
                <a:spcPct val="100000"/>
              </a:lnSpc>
              <a:spcBef>
                <a:spcPts val="933"/>
              </a:spcBef>
              <a:spcAft>
                <a:spcPts val="0"/>
              </a:spcAft>
              <a:buSzPts val="1656"/>
              <a:buChar char="◼"/>
            </a:pPr>
            <a:r>
              <a:rPr lang="en-US"/>
              <a:t>References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0"/>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Manufacturing Employment Forecast</a:t>
            </a:r>
            <a:endParaRPr/>
          </a:p>
        </p:txBody>
      </p:sp>
      <p:sp>
        <p:nvSpPr>
          <p:cNvPr id="293" name="Google Shape;293;p30"/>
          <p:cNvSpPr txBox="1">
            <a:spLocks noGrp="1"/>
          </p:cNvSpPr>
          <p:nvPr>
            <p:ph type="body" idx="1"/>
          </p:nvPr>
        </p:nvSpPr>
        <p:spPr>
          <a:xfrm>
            <a:off x="396357" y="2269665"/>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At a peak of 13,000,000 full-time employees in 2019, manufacturing employs the 2nd lowest number of FTEs from the industries we’ve reviewed</a:t>
            </a:r>
            <a:endParaRPr/>
          </a:p>
          <a:p>
            <a:pPr marL="306000" lvl="0" indent="-306000" algn="l" rtl="0">
              <a:lnSpc>
                <a:spcPct val="100000"/>
              </a:lnSpc>
              <a:spcBef>
                <a:spcPts val="0"/>
              </a:spcBef>
              <a:spcAft>
                <a:spcPts val="0"/>
              </a:spcAft>
              <a:buSzPts val="1656"/>
              <a:buChar char="◼"/>
            </a:pPr>
            <a:r>
              <a:rPr lang="en-US"/>
              <a:t>Unlike Financial Services, Manufacturing didn’t reach pre-pandemic employment levels until 2023 </a:t>
            </a:r>
            <a:endParaRPr/>
          </a:p>
          <a:p>
            <a:pPr marL="306000" lvl="0" indent="-306000" algn="l" rtl="0">
              <a:lnSpc>
                <a:spcPct val="100000"/>
              </a:lnSpc>
              <a:spcBef>
                <a:spcPts val="0"/>
              </a:spcBef>
              <a:spcAft>
                <a:spcPts val="0"/>
              </a:spcAft>
              <a:buSzPts val="1656"/>
              <a:buChar char="◼"/>
            </a:pPr>
            <a:r>
              <a:rPr lang="en-US"/>
              <a:t>Expected to increase by less than 1,000,000 jobs by 2027</a:t>
            </a:r>
            <a:endParaRPr/>
          </a:p>
        </p:txBody>
      </p:sp>
      <p:sp>
        <p:nvSpPr>
          <p:cNvPr id="294" name="Google Shape;294;p30"/>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95" name="Google Shape;295;p30"/>
          <p:cNvPicPr preferRelativeResize="0"/>
          <p:nvPr/>
        </p:nvPicPr>
        <p:blipFill rotWithShape="1">
          <a:blip r:embed="rId3">
            <a:alphaModFix/>
          </a:blip>
          <a:srcRect/>
          <a:stretch/>
        </p:blipFill>
        <p:spPr>
          <a:xfrm>
            <a:off x="6188419" y="2315618"/>
            <a:ext cx="5577478" cy="3312608"/>
          </a:xfrm>
          <a:prstGeom prst="rect">
            <a:avLst/>
          </a:prstGeom>
          <a:noFill/>
          <a:ln>
            <a:noFill/>
          </a:ln>
        </p:spPr>
      </p:pic>
      <p:sp>
        <p:nvSpPr>
          <p:cNvPr id="296" name="Google Shape;296;p30"/>
          <p:cNvSpPr txBox="1"/>
          <p:nvPr/>
        </p:nvSpPr>
        <p:spPr>
          <a:xfrm>
            <a:off x="8977158" y="5594935"/>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97" name="Google Shape;297;p30"/>
          <p:cNvSpPr txBox="1"/>
          <p:nvPr/>
        </p:nvSpPr>
        <p:spPr>
          <a:xfrm rot="-5400000">
            <a:off x="5348731" y="3932299"/>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98" name="Google Shape;298;p30"/>
          <p:cNvSpPr txBox="1"/>
          <p:nvPr/>
        </p:nvSpPr>
        <p:spPr>
          <a:xfrm>
            <a:off x="7241629" y="651641"/>
            <a:ext cx="4416972"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“The artificial intelligence (AI) competition will not be won by the side with the best technology. It will be won by the side with the best most diverse and tech-savvy talent.”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31"/>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05" name="Google Shape;305;p31"/>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06" name="Google Shape;306;p31"/>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07" name="Google Shape;307;p31"/>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08" name="Google Shape;308;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309" name="Google Shape;309;p31" descr="A stone surface with writing on it&#10;&#10;Description automatically generated"/>
          <p:cNvPicPr preferRelativeResize="0"/>
          <p:nvPr/>
        </p:nvPicPr>
        <p:blipFill rotWithShape="1">
          <a:blip r:embed="rId3">
            <a:alphaModFix/>
          </a:blip>
          <a:srcRect t="536" r="9091" b="8552"/>
          <a:stretch/>
        </p:blipFill>
        <p:spPr>
          <a:xfrm>
            <a:off x="20" y="10"/>
            <a:ext cx="12191980" cy="6857990"/>
          </a:xfrm>
          <a:prstGeom prst="rect">
            <a:avLst/>
          </a:prstGeom>
          <a:noFill/>
          <a:ln>
            <a:noFill/>
          </a:ln>
        </p:spPr>
      </p:pic>
      <p:grpSp>
        <p:nvGrpSpPr>
          <p:cNvPr id="310" name="Google Shape;310;p31"/>
          <p:cNvGrpSpPr/>
          <p:nvPr/>
        </p:nvGrpSpPr>
        <p:grpSpPr>
          <a:xfrm>
            <a:off x="438068" y="457200"/>
            <a:ext cx="3703320" cy="5935132"/>
            <a:chOff x="438068" y="457200"/>
            <a:chExt cx="3703320" cy="5935132"/>
          </a:xfrm>
        </p:grpSpPr>
        <p:sp>
          <p:nvSpPr>
            <p:cNvPr id="311" name="Google Shape;311;p31"/>
            <p:cNvSpPr/>
            <p:nvPr/>
          </p:nvSpPr>
          <p:spPr>
            <a:xfrm>
              <a:off x="438068" y="618067"/>
              <a:ext cx="3702134" cy="5774265"/>
            </a:xfrm>
            <a:prstGeom prst="rect">
              <a:avLst/>
            </a:prstGeom>
            <a:solidFill>
              <a:schemeClr val="accent1">
                <a:alpha val="9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12" name="Google Shape;312;p31"/>
            <p:cNvSpPr/>
            <p:nvPr/>
          </p:nvSpPr>
          <p:spPr>
            <a:xfrm>
              <a:off x="438068"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
        <p:nvSpPr>
          <p:cNvPr id="313" name="Google Shape;313;p31"/>
          <p:cNvSpPr txBox="1">
            <a:spLocks noGrp="1"/>
          </p:cNvSpPr>
          <p:nvPr>
            <p:ph type="title"/>
          </p:nvPr>
        </p:nvSpPr>
        <p:spPr>
          <a:xfrm>
            <a:off x="584200" y="2142067"/>
            <a:ext cx="3412067" cy="297180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Gill Sans"/>
              <a:buNone/>
            </a:pPr>
            <a:r>
              <a:rPr lang="en-US" sz="3600"/>
              <a:t>WHAT WE LEARNED</a:t>
            </a:r>
            <a:endParaRPr/>
          </a:p>
        </p:txBody>
      </p:sp>
      <p:sp>
        <p:nvSpPr>
          <p:cNvPr id="314" name="Google Shape;314;p31"/>
          <p:cNvSpPr txBox="1"/>
          <p:nvPr/>
        </p:nvSpPr>
        <p:spPr>
          <a:xfrm>
            <a:off x="9607639" y="6657945"/>
            <a:ext cx="2584361"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US" sz="700" b="0" i="0" u="sng" strike="noStrike" cap="none">
                <a:solidFill>
                  <a:srgbClr val="FFFFFF"/>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This Photo</a:t>
            </a:r>
            <a:r>
              <a:rPr lang="en-US" sz="700" b="0" i="0" u="none" strike="noStrike" cap="none">
                <a:solidFill>
                  <a:srgbClr val="FFFFFF"/>
                </a:solidFill>
                <a:latin typeface="Gill Sans"/>
                <a:ea typeface="Gill Sans"/>
                <a:cs typeface="Gill Sans"/>
                <a:sym typeface="Gill Sans"/>
              </a:rPr>
              <a:t> by Unknown Author is licensed under </a:t>
            </a:r>
            <a:r>
              <a:rPr lang="en-US" sz="700" b="0" i="0" u="sng" strike="noStrike" cap="none">
                <a:solidFill>
                  <a:srgbClr val="FFFFFF"/>
                </a:solidFill>
                <a:latin typeface="Gill Sans"/>
                <a:ea typeface="Gill Sans"/>
                <a:cs typeface="Gill Sans"/>
                <a:sym typeface="Gill Sans"/>
                <a:hlinkClick r:id="rId5">
                  <a:extLst>
                    <a:ext uri="{A12FA001-AC4F-418D-AE19-62706E023703}">
                      <ahyp:hlinkClr xmlns:ahyp="http://schemas.microsoft.com/office/drawing/2018/hyperlinkcolor" val="tx"/>
                    </a:ext>
                  </a:extLst>
                </a:hlinkClick>
              </a:rPr>
              <a:t>CC BY-SA-NC</a:t>
            </a:r>
            <a:endParaRPr sz="700" b="0" i="0" u="none" strike="noStrike" cap="none">
              <a:solidFill>
                <a:srgbClr val="FFFFFF"/>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RESULTS &amp; CONCLUSIONS</a:t>
            </a:r>
            <a:endParaRPr/>
          </a:p>
        </p:txBody>
      </p:sp>
      <p:sp>
        <p:nvSpPr>
          <p:cNvPr id="320" name="Google Shape;320;p32"/>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Access BLS data via API and how to use Prophet to analyze time-series data</a:t>
            </a:r>
            <a:endParaRPr/>
          </a:p>
          <a:p>
            <a:pPr marL="306000" lvl="0" indent="-306000" algn="l" rtl="0">
              <a:lnSpc>
                <a:spcPct val="100000"/>
              </a:lnSpc>
              <a:spcBef>
                <a:spcPts val="0"/>
              </a:spcBef>
              <a:spcAft>
                <a:spcPts val="0"/>
              </a:spcAft>
              <a:buSzPts val="1656"/>
              <a:buChar char="◼"/>
            </a:pPr>
            <a:r>
              <a:rPr lang="en-US"/>
              <a:t>Computer science is one of the top 2 growing occupations</a:t>
            </a:r>
            <a:endParaRPr/>
          </a:p>
          <a:p>
            <a:pPr marL="306000" lvl="0" indent="-306000" algn="l" rtl="0">
              <a:lnSpc>
                <a:spcPct val="100000"/>
              </a:lnSpc>
              <a:spcBef>
                <a:spcPts val="960"/>
              </a:spcBef>
              <a:spcAft>
                <a:spcPts val="0"/>
              </a:spcAft>
              <a:buSzPts val="1656"/>
              <a:buChar char="◼"/>
            </a:pPr>
            <a:r>
              <a:rPr lang="en-US"/>
              <a:t>Computer scientists have a median income at 2-3x the other similarly fast-growing occupation</a:t>
            </a:r>
            <a:endParaRPr/>
          </a:p>
          <a:p>
            <a:pPr marL="306000" lvl="0" indent="-306000" algn="l" rtl="0">
              <a:lnSpc>
                <a:spcPct val="100000"/>
              </a:lnSpc>
              <a:spcBef>
                <a:spcPts val="960"/>
              </a:spcBef>
              <a:spcAft>
                <a:spcPts val="0"/>
              </a:spcAft>
              <a:buSzPts val="1656"/>
              <a:buChar char="◼"/>
            </a:pPr>
            <a:r>
              <a:rPr lang="en-US"/>
              <a:t> Healthcare and Education and Business and Professional Services industries employ the most people</a:t>
            </a:r>
            <a:endParaRPr/>
          </a:p>
          <a:p>
            <a:pPr marL="306000" lvl="0" indent="-306000" algn="l" rtl="0">
              <a:lnSpc>
                <a:spcPct val="100000"/>
              </a:lnSpc>
              <a:spcBef>
                <a:spcPts val="960"/>
              </a:spcBef>
              <a:spcAft>
                <a:spcPts val="0"/>
              </a:spcAft>
              <a:buSzPts val="1656"/>
              <a:buChar char="◼"/>
            </a:pPr>
            <a:r>
              <a:rPr lang="en-US"/>
              <a:t>Now is the best time to be in AI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5"/>
        <p:cNvGrpSpPr/>
        <p:nvPr/>
      </p:nvGrpSpPr>
      <p:grpSpPr>
        <a:xfrm>
          <a:off x="0" y="0"/>
          <a:ext cx="0" cy="0"/>
          <a:chOff x="0" y="0"/>
          <a:chExt cx="0" cy="0"/>
        </a:xfrm>
      </p:grpSpPr>
      <p:sp>
        <p:nvSpPr>
          <p:cNvPr id="326" name="Google Shape;326;p33"/>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27" name="Google Shape;327;p33"/>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28" name="Google Shape;328;p33"/>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29" name="Google Shape;329;p33"/>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30" name="Google Shape;330;p3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331" name="Google Shape;331;p33" descr="A close up of a light bulb&#10;&#10;Description automatically generated"/>
          <p:cNvPicPr preferRelativeResize="0">
            <a:picLocks noGrp="1"/>
          </p:cNvPicPr>
          <p:nvPr>
            <p:ph type="body" idx="1"/>
          </p:nvPr>
        </p:nvPicPr>
        <p:blipFill rotWithShape="1">
          <a:blip r:embed="rId3">
            <a:alphaModFix/>
          </a:blip>
          <a:srcRect t="1301" r="9091" b="7788"/>
          <a:stretch/>
        </p:blipFill>
        <p:spPr>
          <a:xfrm>
            <a:off x="20" y="10"/>
            <a:ext cx="12191980" cy="6857990"/>
          </a:xfrm>
          <a:prstGeom prst="rect">
            <a:avLst/>
          </a:prstGeom>
          <a:noFill/>
          <a:ln>
            <a:noFill/>
          </a:ln>
        </p:spPr>
      </p:pic>
      <p:grpSp>
        <p:nvGrpSpPr>
          <p:cNvPr id="332" name="Google Shape;332;p33"/>
          <p:cNvGrpSpPr/>
          <p:nvPr/>
        </p:nvGrpSpPr>
        <p:grpSpPr>
          <a:xfrm>
            <a:off x="438068" y="457200"/>
            <a:ext cx="3703320" cy="5935132"/>
            <a:chOff x="438068" y="457200"/>
            <a:chExt cx="3703320" cy="5935132"/>
          </a:xfrm>
        </p:grpSpPr>
        <p:sp>
          <p:nvSpPr>
            <p:cNvPr id="333" name="Google Shape;333;p33"/>
            <p:cNvSpPr/>
            <p:nvPr/>
          </p:nvSpPr>
          <p:spPr>
            <a:xfrm>
              <a:off x="438068" y="618067"/>
              <a:ext cx="3702134" cy="5774265"/>
            </a:xfrm>
            <a:prstGeom prst="rect">
              <a:avLst/>
            </a:prstGeom>
            <a:solidFill>
              <a:schemeClr val="accent1">
                <a:alpha val="9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34" name="Google Shape;334;p33"/>
            <p:cNvSpPr/>
            <p:nvPr/>
          </p:nvSpPr>
          <p:spPr>
            <a:xfrm>
              <a:off x="438068"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
        <p:nvSpPr>
          <p:cNvPr id="335" name="Google Shape;335;p33"/>
          <p:cNvSpPr txBox="1">
            <a:spLocks noGrp="1"/>
          </p:cNvSpPr>
          <p:nvPr>
            <p:ph type="title"/>
          </p:nvPr>
        </p:nvSpPr>
        <p:spPr>
          <a:xfrm>
            <a:off x="584200" y="2142067"/>
            <a:ext cx="3412067" cy="297180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Gill Sans"/>
              <a:buNone/>
            </a:pPr>
            <a:r>
              <a:rPr lang="en-US" sz="3600"/>
              <a:t>FUTURE RESEARCH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AREAS TO EXPLORE WITH FUTURE RESEARCH</a:t>
            </a:r>
            <a:endParaRPr/>
          </a:p>
        </p:txBody>
      </p:sp>
      <p:sp>
        <p:nvSpPr>
          <p:cNvPr id="341" name="Google Shape;341;p34"/>
          <p:cNvSpPr txBox="1">
            <a:spLocks noGrp="1"/>
          </p:cNvSpPr>
          <p:nvPr>
            <p:ph type="body" idx="1"/>
          </p:nvPr>
        </p:nvSpPr>
        <p:spPr>
          <a:xfrm>
            <a:off x="581192" y="2743200"/>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What are the most desirable skillsets (for programmers and non-programmers) within the field of artificial intelligence for the next 2-5 years?</a:t>
            </a:r>
            <a:endParaRPr/>
          </a:p>
          <a:p>
            <a:pPr marL="306000" lvl="0" indent="-306000" algn="l" rtl="0">
              <a:lnSpc>
                <a:spcPct val="100000"/>
              </a:lnSpc>
              <a:spcBef>
                <a:spcPts val="0"/>
              </a:spcBef>
              <a:spcAft>
                <a:spcPts val="0"/>
              </a:spcAft>
              <a:buSzPts val="1656"/>
              <a:buChar char="◼"/>
            </a:pPr>
            <a:r>
              <a:rPr lang="en-US"/>
              <a:t>Where are the best places to live and work in for artificial intelligence jobs, if remote work isn’t an option?</a:t>
            </a:r>
            <a:endParaRPr/>
          </a:p>
          <a:p>
            <a:pPr marL="306000" lvl="0" indent="-306000" algn="l" rtl="0">
              <a:lnSpc>
                <a:spcPct val="100000"/>
              </a:lnSpc>
              <a:spcBef>
                <a:spcPts val="0"/>
              </a:spcBef>
              <a:spcAft>
                <a:spcPts val="0"/>
              </a:spcAft>
              <a:buSzPts val="1656"/>
              <a:buChar char="◼"/>
            </a:pPr>
            <a:r>
              <a:rPr lang="en-US"/>
              <a:t>Will Kadoa be a good source for our classmates to review new job postings and ultimately secure a new role in artificial intelligence?</a:t>
            </a:r>
            <a:endParaRPr/>
          </a:p>
          <a:p>
            <a:pPr marL="306000" lvl="0" indent="-306000" algn="l" rtl="0">
              <a:lnSpc>
                <a:spcPct val="100000"/>
              </a:lnSpc>
              <a:spcBef>
                <a:spcPts val="0"/>
              </a:spcBef>
              <a:spcAft>
                <a:spcPts val="0"/>
              </a:spcAft>
              <a:buSzPts val="1656"/>
              <a:buChar char="◼"/>
            </a:pPr>
            <a:r>
              <a:rPr lang="en-US"/>
              <a:t>How might we connect with government agencies who are seeking to build a new civilian workforce, as recommended by the NSCAI?</a:t>
            </a:r>
            <a:endParaRPr/>
          </a:p>
          <a:p>
            <a:pPr marL="630000" lvl="1" indent="-233559" algn="l" rtl="0">
              <a:lnSpc>
                <a:spcPct val="100000"/>
              </a:lnSpc>
              <a:spcBef>
                <a:spcPts val="848"/>
              </a:spcBef>
              <a:spcAft>
                <a:spcPts val="0"/>
              </a:spcAft>
              <a:buSzPts val="1472"/>
              <a:buNone/>
            </a:pPr>
            <a:endParaRPr/>
          </a:p>
          <a:p>
            <a:pPr marL="630000" lvl="1" indent="-233559" algn="l" rtl="0">
              <a:lnSpc>
                <a:spcPct val="100000"/>
              </a:lnSpc>
              <a:spcBef>
                <a:spcPts val="848"/>
              </a:spcBef>
              <a:spcAft>
                <a:spcPts val="0"/>
              </a:spcAft>
              <a:buSzPts val="1472"/>
              <a:buNone/>
            </a:pPr>
            <a:endParaRPr/>
          </a:p>
          <a:p>
            <a:pPr marL="306000" lvl="0" indent="-224504" algn="l" rtl="0">
              <a:lnSpc>
                <a:spcPct val="100000"/>
              </a:lnSpc>
              <a:spcBef>
                <a:spcPts val="879"/>
              </a:spcBef>
              <a:spcAft>
                <a:spcPts val="0"/>
              </a:spcAft>
              <a:buSzPts val="1656"/>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5"/>
          <p:cNvSpPr txBox="1">
            <a:spLocks noGrp="1"/>
          </p:cNvSpPr>
          <p:nvPr>
            <p:ph type="title"/>
          </p:nvPr>
        </p:nvSpPr>
        <p:spPr>
          <a:xfrm>
            <a:off x="581193" y="729658"/>
            <a:ext cx="11029500" cy="988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Q&amp;A</a:t>
            </a:r>
            <a:endParaRPr/>
          </a:p>
        </p:txBody>
      </p:sp>
      <p:pic>
        <p:nvPicPr>
          <p:cNvPr id="348" name="Google Shape;348;p35"/>
          <p:cNvPicPr preferRelativeResize="0"/>
          <p:nvPr/>
        </p:nvPicPr>
        <p:blipFill>
          <a:blip r:embed="rId3">
            <a:alphaModFix/>
          </a:blip>
          <a:stretch>
            <a:fillRect/>
          </a:stretch>
        </p:blipFill>
        <p:spPr>
          <a:xfrm>
            <a:off x="3530925" y="1913451"/>
            <a:ext cx="4383024" cy="4410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txBox="1">
            <a:spLocks noGrp="1"/>
          </p:cNvSpPr>
          <p:nvPr>
            <p:ph type="ctrTitle"/>
          </p:nvPr>
        </p:nvSpPr>
        <p:spPr>
          <a:xfrm>
            <a:off x="581191" y="1020431"/>
            <a:ext cx="10993500" cy="14751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1800"/>
              <a:buNone/>
            </a:pPr>
            <a:r>
              <a:rPr lang="en-US"/>
              <a:t>Appendix</a:t>
            </a:r>
            <a:endParaRPr/>
          </a:p>
        </p:txBody>
      </p:sp>
      <p:sp>
        <p:nvSpPr>
          <p:cNvPr id="359" name="Google Shape;359;p37"/>
          <p:cNvSpPr txBox="1">
            <a:spLocks noGrp="1"/>
          </p:cNvSpPr>
          <p:nvPr>
            <p:ph type="subTitle" idx="1"/>
          </p:nvPr>
        </p:nvSpPr>
        <p:spPr>
          <a:xfrm>
            <a:off x="581194" y="2495445"/>
            <a:ext cx="10993500" cy="590400"/>
          </a:xfrm>
          <a:prstGeom prst="rect">
            <a:avLst/>
          </a:prstGeom>
        </p:spPr>
        <p:txBody>
          <a:bodyPr spcFirstLastPara="1" wrap="square" lIns="91425" tIns="45700" rIns="91425" bIns="45700" anchor="t" anchorCtr="0">
            <a:normAutofit/>
          </a:bodyPr>
          <a:lstStyle/>
          <a:p>
            <a:pPr marL="0" lvl="0" indent="0" algn="l" rtl="0">
              <a:spcBef>
                <a:spcPts val="320"/>
              </a:spcBef>
              <a:spcAft>
                <a:spcPts val="0"/>
              </a:spcAft>
              <a:buNone/>
            </a:pPr>
            <a:r>
              <a:rPr lang="en-US"/>
              <a:t>REFERENCES &amp; SUPPLEMENTARY VISUALIZATIONS OF BLS DATA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References</a:t>
            </a:r>
            <a:endParaRPr/>
          </a:p>
        </p:txBody>
      </p:sp>
      <p:sp>
        <p:nvSpPr>
          <p:cNvPr id="365" name="Google Shape;365;p38"/>
          <p:cNvSpPr txBox="1">
            <a:spLocks noGrp="1"/>
          </p:cNvSpPr>
          <p:nvPr>
            <p:ph type="body" idx="1"/>
          </p:nvPr>
        </p:nvSpPr>
        <p:spPr>
          <a:xfrm>
            <a:off x="581192" y="2724150"/>
            <a:ext cx="11029615" cy="3678303"/>
          </a:xfrm>
          <a:prstGeom prst="rect">
            <a:avLst/>
          </a:prstGeom>
          <a:noFill/>
          <a:ln>
            <a:noFill/>
          </a:ln>
        </p:spPr>
        <p:txBody>
          <a:bodyPr spcFirstLastPara="1" wrap="square" lIns="91425" tIns="45700" rIns="91425" bIns="45700" anchor="ctr" anchorCtr="0">
            <a:normAutofit/>
          </a:bodyPr>
          <a:lstStyle/>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Bureau of Labor Statistics. (2023, December 5). </a:t>
            </a:r>
            <a:r>
              <a:rPr lang="en-US" sz="1400" b="0" i="1">
                <a:solidFill>
                  <a:schemeClr val="dk2"/>
                </a:solidFill>
                <a:latin typeface="Gill Sans"/>
                <a:ea typeface="Gill Sans"/>
                <a:cs typeface="Gill Sans"/>
                <a:sym typeface="Gill Sans"/>
              </a:rPr>
              <a:t>10 major occupational groups with higher-than-average wages projected to grow faster than average.</a:t>
            </a:r>
            <a:r>
              <a:rPr lang="en-US" sz="1400" b="0" i="0">
                <a:solidFill>
                  <a:schemeClr val="dk2"/>
                </a:solidFill>
                <a:latin typeface="Gill Sans"/>
                <a:ea typeface="Gill Sans"/>
                <a:cs typeface="Gill Sans"/>
                <a:sym typeface="Gill Sans"/>
              </a:rPr>
              <a:t> Retrieved from </a:t>
            </a:r>
            <a:r>
              <a:rPr lang="en-US" sz="1400" b="0" i="0" u="sng">
                <a:solidFill>
                  <a:schemeClr val="dk2"/>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https://www.bls.gov/opub/ted/2023/10-major-occupational-groups-with-higher-than-average-wages-are-projected-to-grow-faster-than-average.htm</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Bureau of Labor Statistics. (2023). </a:t>
            </a:r>
            <a:r>
              <a:rPr lang="en-US" sz="1400" b="0" i="1">
                <a:solidFill>
                  <a:schemeClr val="dk2"/>
                </a:solidFill>
                <a:latin typeface="Gill Sans"/>
                <a:ea typeface="Gill Sans"/>
                <a:cs typeface="Gill Sans"/>
                <a:sym typeface="Gill Sans"/>
              </a:rPr>
              <a:t>Data extracted from the Bureau of Labor Statistics API.</a:t>
            </a:r>
            <a:r>
              <a:rPr lang="en-US" sz="1400" b="0" i="0">
                <a:solidFill>
                  <a:schemeClr val="dk2"/>
                </a:solidFill>
                <a:latin typeface="Gill Sans"/>
                <a:ea typeface="Gill Sans"/>
                <a:cs typeface="Gill Sans"/>
                <a:sym typeface="Gill Sans"/>
              </a:rPr>
              <a:t> Retrieved from </a:t>
            </a:r>
            <a:r>
              <a:rPr lang="en-US" sz="1400" b="0" i="0" u="sng">
                <a:solidFill>
                  <a:schemeClr val="dk2"/>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https://www.bls.gov/developers/api_python.htm</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Council of Economic Advisors. (2022, December 5). </a:t>
            </a:r>
            <a:r>
              <a:rPr lang="en-US" sz="1400" b="0" i="1">
                <a:solidFill>
                  <a:schemeClr val="dk2"/>
                </a:solidFill>
                <a:latin typeface="Gill Sans"/>
                <a:ea typeface="Gill Sans"/>
                <a:cs typeface="Gill Sans"/>
                <a:sym typeface="Gill Sans"/>
              </a:rPr>
              <a:t>The impact of artificial intelligence on the future of workforces in the European Union and the United States of America.</a:t>
            </a:r>
            <a:r>
              <a:rPr lang="en-US" sz="1400" b="0" i="0">
                <a:solidFill>
                  <a:schemeClr val="dk2"/>
                </a:solidFill>
                <a:latin typeface="Gill Sans"/>
                <a:ea typeface="Gill Sans"/>
                <a:cs typeface="Gill Sans"/>
                <a:sym typeface="Gill Sans"/>
              </a:rPr>
              <a:t> Retrieved from </a:t>
            </a:r>
            <a:r>
              <a:rPr lang="en-US" sz="1400" b="0" i="0" u="sng">
                <a:solidFill>
                  <a:schemeClr val="dk2"/>
                </a:solidFill>
                <a:latin typeface="Gill Sans"/>
                <a:ea typeface="Gill Sans"/>
                <a:cs typeface="Gill Sans"/>
                <a:sym typeface="Gill Sans"/>
                <a:hlinkClick r:id="rId5">
                  <a:extLst>
                    <a:ext uri="{A12FA001-AC4F-418D-AE19-62706E023703}">
                      <ahyp:hlinkClr xmlns:ahyp="http://schemas.microsoft.com/office/drawing/2018/hyperlinkcolor" val="tx"/>
                    </a:ext>
                  </a:extLst>
                </a:hlinkClick>
              </a:rPr>
              <a:t>https://www.whitehouse.gov/wp-content/uploads/2022/12/TTC-EC-CEA-AI-Report-12052022-1.pdf</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LinkedIn. (n.d.). </a:t>
            </a:r>
            <a:r>
              <a:rPr lang="en-US" sz="1400" b="0" i="1">
                <a:solidFill>
                  <a:schemeClr val="dk2"/>
                </a:solidFill>
                <a:latin typeface="Gill Sans"/>
                <a:ea typeface="Gill Sans"/>
                <a:cs typeface="Gill Sans"/>
                <a:sym typeface="Gill Sans"/>
              </a:rPr>
              <a:t>Job listings for 'artificial intelligence'.</a:t>
            </a:r>
            <a:r>
              <a:rPr lang="en-US" sz="1400" b="0" i="0">
                <a:solidFill>
                  <a:schemeClr val="dk2"/>
                </a:solidFill>
                <a:latin typeface="Gill Sans"/>
                <a:ea typeface="Gill Sans"/>
                <a:cs typeface="Gill Sans"/>
                <a:sym typeface="Gill Sans"/>
              </a:rPr>
              <a:t> Retrieved 2023, January 8, from </a:t>
            </a:r>
            <a:r>
              <a:rPr lang="en-US" sz="1400" b="0" i="0" u="sng">
                <a:solidFill>
                  <a:schemeClr val="dk2"/>
                </a:solidFill>
                <a:latin typeface="Gill Sans"/>
                <a:ea typeface="Gill Sans"/>
                <a:cs typeface="Gill Sans"/>
                <a:sym typeface="Gill Sans"/>
                <a:hlinkClick r:id="rId6">
                  <a:extLst>
                    <a:ext uri="{A12FA001-AC4F-418D-AE19-62706E023703}">
                      <ahyp:hlinkClr xmlns:ahyp="http://schemas.microsoft.com/office/drawing/2018/hyperlinkcolor" val="tx"/>
                    </a:ext>
                  </a:extLst>
                </a:hlinkClick>
              </a:rPr>
              <a:t>https://www.linkedin.jobs.com</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The National Security Commission on Artificial Intelligence. (2021, October 5). </a:t>
            </a:r>
            <a:r>
              <a:rPr lang="en-US" sz="1400" b="0" i="1">
                <a:solidFill>
                  <a:schemeClr val="dk2"/>
                </a:solidFill>
                <a:latin typeface="Gill Sans"/>
                <a:ea typeface="Gill Sans"/>
                <a:cs typeface="Gill Sans"/>
                <a:sym typeface="Gill Sans"/>
              </a:rPr>
              <a:t>2021 Final Report.</a:t>
            </a:r>
            <a:r>
              <a:rPr lang="en-US" sz="1400" b="0" i="0">
                <a:solidFill>
                  <a:schemeClr val="dk2"/>
                </a:solidFill>
                <a:latin typeface="Gill Sans"/>
                <a:ea typeface="Gill Sans"/>
                <a:cs typeface="Gill Sans"/>
                <a:sym typeface="Gill Sans"/>
              </a:rPr>
              <a:t> Retrieved from </a:t>
            </a:r>
            <a:r>
              <a:rPr lang="en-US" sz="1400" b="0" i="0" u="sng">
                <a:solidFill>
                  <a:schemeClr val="dk2"/>
                </a:solidFill>
                <a:latin typeface="Gill Sans"/>
                <a:ea typeface="Gill Sans"/>
                <a:cs typeface="Gill Sans"/>
                <a:sym typeface="Gill Sans"/>
                <a:hlinkClick r:id="rId7">
                  <a:extLst>
                    <a:ext uri="{A12FA001-AC4F-418D-AE19-62706E023703}">
                      <ahyp:hlinkClr xmlns:ahyp="http://schemas.microsoft.com/office/drawing/2018/hyperlinkcolor" val="tx"/>
                    </a:ext>
                  </a:extLst>
                </a:hlinkClick>
              </a:rPr>
              <a:t>https://cybercemetery.unt.edu/nscai/20211005220409/https://reports.nscai.gov/final-report/table-of-contents/</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Smith, M. (2023, November 2). </a:t>
            </a:r>
            <a:r>
              <a:rPr lang="en-US" sz="1400" b="0" i="1">
                <a:solidFill>
                  <a:schemeClr val="dk2"/>
                </a:solidFill>
                <a:latin typeface="Gill Sans"/>
                <a:ea typeface="Gill Sans"/>
                <a:cs typeface="Gill Sans"/>
                <a:sym typeface="Gill Sans"/>
              </a:rPr>
              <a:t>The most in-demand AI job of 2023 can pay over $200,000 and offers remote opportunities.</a:t>
            </a:r>
            <a:r>
              <a:rPr lang="en-US" sz="1400" b="0" i="0">
                <a:solidFill>
                  <a:schemeClr val="dk2"/>
                </a:solidFill>
                <a:latin typeface="Gill Sans"/>
                <a:ea typeface="Gill Sans"/>
                <a:cs typeface="Gill Sans"/>
                <a:sym typeface="Gill Sans"/>
              </a:rPr>
              <a:t> CNBC.com. Retrieved from </a:t>
            </a:r>
            <a:r>
              <a:rPr lang="en-US" sz="1400" b="0" i="0" u="sng">
                <a:solidFill>
                  <a:schemeClr val="dk2"/>
                </a:solidFill>
                <a:latin typeface="Gill Sans"/>
                <a:ea typeface="Gill Sans"/>
                <a:cs typeface="Gill Sans"/>
                <a:sym typeface="Gill Sans"/>
                <a:hlinkClick r:id="rId8">
                  <a:extLst>
                    <a:ext uri="{A12FA001-AC4F-418D-AE19-62706E023703}">
                      <ahyp:hlinkClr xmlns:ahyp="http://schemas.microsoft.com/office/drawing/2018/hyperlinkcolor" val="tx"/>
                    </a:ext>
                  </a:extLst>
                </a:hlinkClick>
              </a:rPr>
              <a:t>https://www.cnbc.com/2023/11/02/the-most-in-demand-ai-job-of-2023-can-pay-over-200000-and-offers-remote-opportunities.html</a:t>
            </a:r>
            <a:endParaRPr sz="1400" b="0" i="0">
              <a:solidFill>
                <a:schemeClr val="dk2"/>
              </a:solidFill>
              <a:latin typeface="Gill Sans"/>
              <a:ea typeface="Gill Sans"/>
              <a:cs typeface="Gill Sans"/>
              <a:sym typeface="Gill Sans"/>
            </a:endParaRPr>
          </a:p>
          <a:p>
            <a:pPr marL="306000" lvl="0" indent="-224504" algn="l" rtl="0">
              <a:lnSpc>
                <a:spcPct val="100000"/>
              </a:lnSpc>
              <a:spcBef>
                <a:spcPts val="879"/>
              </a:spcBef>
              <a:spcAft>
                <a:spcPts val="0"/>
              </a:spcAft>
              <a:buSzPts val="1288"/>
              <a:buNone/>
            </a:pPr>
            <a:endParaRPr sz="1400"/>
          </a:p>
          <a:p>
            <a:pPr marL="630000" lvl="1" indent="-233559" algn="l" rtl="0">
              <a:lnSpc>
                <a:spcPct val="100000"/>
              </a:lnSpc>
              <a:spcBef>
                <a:spcPts val="848"/>
              </a:spcBef>
              <a:spcAft>
                <a:spcPts val="0"/>
              </a:spcAft>
              <a:buSzPts val="1104"/>
              <a:buNone/>
            </a:pPr>
            <a:endParaRPr sz="1200"/>
          </a:p>
          <a:p>
            <a:pPr marL="630000" lvl="1" indent="-233559" algn="l" rtl="0">
              <a:lnSpc>
                <a:spcPct val="100000"/>
              </a:lnSpc>
              <a:spcBef>
                <a:spcPts val="848"/>
              </a:spcBef>
              <a:spcAft>
                <a:spcPts val="0"/>
              </a:spcAft>
              <a:buSzPts val="1104"/>
              <a:buNone/>
            </a:pPr>
            <a:endParaRPr sz="1200"/>
          </a:p>
          <a:p>
            <a:pPr marL="306000" lvl="0" indent="-224504" algn="l" rtl="0">
              <a:lnSpc>
                <a:spcPct val="100000"/>
              </a:lnSpc>
              <a:spcBef>
                <a:spcPts val="879"/>
              </a:spcBef>
              <a:spcAft>
                <a:spcPts val="0"/>
              </a:spcAft>
              <a:buSzPts val="1656"/>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581193" y="729658"/>
            <a:ext cx="11029500" cy="98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HEALTHCARE &amp; EDUCATION INDUSTRY</a:t>
            </a:r>
            <a:endParaRPr/>
          </a:p>
        </p:txBody>
      </p:sp>
      <p:sp>
        <p:nvSpPr>
          <p:cNvPr id="371" name="Google Shape;371;p39"/>
          <p:cNvSpPr txBox="1"/>
          <p:nvPr/>
        </p:nvSpPr>
        <p:spPr>
          <a:xfrm>
            <a:off x="3050270" y="5873342"/>
            <a:ext cx="6097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372" name="Google Shape;372;p39"/>
          <p:cNvPicPr preferRelativeResize="0"/>
          <p:nvPr/>
        </p:nvPicPr>
        <p:blipFill>
          <a:blip r:embed="rId4">
            <a:alphaModFix/>
          </a:blip>
          <a:stretch>
            <a:fillRect/>
          </a:stretch>
        </p:blipFill>
        <p:spPr>
          <a:xfrm>
            <a:off x="152400" y="1870390"/>
            <a:ext cx="10991850" cy="3800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13"/>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07" name="Google Shape;107;p13"/>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08" name="Google Shape;108;p13"/>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09" name="Google Shape;109;p13"/>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10" name="Google Shape;110;p13"/>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111" name="Google Shape;111;p13" descr="A hands protecting a group of people&#10;&#10;Description automatically generated"/>
          <p:cNvPicPr preferRelativeResize="0">
            <a:picLocks noGrp="1"/>
          </p:cNvPicPr>
          <p:nvPr>
            <p:ph type="body" idx="1"/>
          </p:nvPr>
        </p:nvPicPr>
        <p:blipFill rotWithShape="1">
          <a:blip r:embed="rId3">
            <a:alphaModFix/>
          </a:blip>
          <a:srcRect l="5922" r="8878" b="-2"/>
          <a:stretch/>
        </p:blipFill>
        <p:spPr>
          <a:xfrm>
            <a:off x="446534" y="723899"/>
            <a:ext cx="7498616" cy="5676901"/>
          </a:xfrm>
          <a:prstGeom prst="rect">
            <a:avLst/>
          </a:prstGeom>
          <a:noFill/>
          <a:ln>
            <a:noFill/>
          </a:ln>
        </p:spPr>
      </p:pic>
      <p:sp>
        <p:nvSpPr>
          <p:cNvPr id="112" name="Google Shape;112;p13"/>
          <p:cNvSpPr/>
          <p:nvPr/>
        </p:nvSpPr>
        <p:spPr>
          <a:xfrm>
            <a:off x="8042147" y="723899"/>
            <a:ext cx="3703320" cy="566666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13" name="Google Shape;113;p13"/>
          <p:cNvSpPr txBox="1">
            <a:spLocks noGrp="1"/>
          </p:cNvSpPr>
          <p:nvPr>
            <p:ph type="title"/>
          </p:nvPr>
        </p:nvSpPr>
        <p:spPr>
          <a:xfrm>
            <a:off x="8296275" y="1419225"/>
            <a:ext cx="3081576" cy="2085869"/>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FFFFF"/>
              </a:buClr>
              <a:buSzPts val="3600"/>
              <a:buFont typeface="Gill Sans"/>
              <a:buNone/>
            </a:pPr>
            <a:r>
              <a:rPr lang="en-US" sz="3200">
                <a:solidFill>
                  <a:srgbClr val="FFFFFF"/>
                </a:solidFill>
              </a:rPr>
              <a:t>HOW WE APPROACHED THE PROJECT</a:t>
            </a:r>
            <a:endParaRPr sz="2400"/>
          </a:p>
        </p:txBody>
      </p:sp>
      <p:grpSp>
        <p:nvGrpSpPr>
          <p:cNvPr id="114" name="Google Shape;114;p13"/>
          <p:cNvGrpSpPr/>
          <p:nvPr/>
        </p:nvGrpSpPr>
        <p:grpSpPr>
          <a:xfrm>
            <a:off x="446534" y="453643"/>
            <a:ext cx="11298933" cy="98554"/>
            <a:chOff x="446534" y="453643"/>
            <a:chExt cx="11298933" cy="98554"/>
          </a:xfrm>
        </p:grpSpPr>
        <p:sp>
          <p:nvSpPr>
            <p:cNvPr id="115" name="Google Shape;115;p13"/>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16" name="Google Shape;116;p13"/>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17" name="Google Shape;117;p13"/>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581193" y="729658"/>
            <a:ext cx="11029500" cy="98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FINANCIAL ACTIVITIES INDUSTRY</a:t>
            </a:r>
            <a:endParaRPr/>
          </a:p>
        </p:txBody>
      </p:sp>
      <p:sp>
        <p:nvSpPr>
          <p:cNvPr id="378" name="Google Shape;378;p40"/>
          <p:cNvSpPr txBox="1"/>
          <p:nvPr/>
        </p:nvSpPr>
        <p:spPr>
          <a:xfrm>
            <a:off x="3050270" y="5873342"/>
            <a:ext cx="6097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379" name="Google Shape;379;p40" descr="A graph with a line going up&#10;&#10;Description automatically generated"/>
          <p:cNvPicPr preferRelativeResize="0"/>
          <p:nvPr/>
        </p:nvPicPr>
        <p:blipFill rotWithShape="1">
          <a:blip r:embed="rId4">
            <a:alphaModFix/>
          </a:blip>
          <a:srcRect/>
          <a:stretch/>
        </p:blipFill>
        <p:spPr>
          <a:xfrm>
            <a:off x="464898" y="2219212"/>
            <a:ext cx="5647590" cy="3241516"/>
          </a:xfrm>
          <a:prstGeom prst="rect">
            <a:avLst/>
          </a:prstGeom>
          <a:noFill/>
          <a:ln>
            <a:noFill/>
          </a:ln>
        </p:spPr>
      </p:pic>
      <p:pic>
        <p:nvPicPr>
          <p:cNvPr id="380" name="Google Shape;380;p40" descr="A graph of a graph&#10;&#10;Description automatically generated with medium confidence"/>
          <p:cNvPicPr preferRelativeResize="0"/>
          <p:nvPr/>
        </p:nvPicPr>
        <p:blipFill rotWithShape="1">
          <a:blip r:embed="rId5">
            <a:alphaModFix/>
          </a:blip>
          <a:srcRect/>
          <a:stretch/>
        </p:blipFill>
        <p:spPr>
          <a:xfrm>
            <a:off x="6009510" y="1944835"/>
            <a:ext cx="6019800" cy="393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RETAIL INDUSTRY</a:t>
            </a:r>
            <a:endParaRPr/>
          </a:p>
        </p:txBody>
      </p:sp>
      <p:sp>
        <p:nvSpPr>
          <p:cNvPr id="386" name="Google Shape;386;p41"/>
          <p:cNvSpPr txBox="1"/>
          <p:nvPr/>
        </p:nvSpPr>
        <p:spPr>
          <a:xfrm>
            <a:off x="3050270" y="5873342"/>
            <a:ext cx="60972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387" name="Google Shape;387;p41" descr="A graph with blue lines and dots&#10;&#10;Description automatically generated"/>
          <p:cNvPicPr preferRelativeResize="0"/>
          <p:nvPr/>
        </p:nvPicPr>
        <p:blipFill rotWithShape="1">
          <a:blip r:embed="rId4">
            <a:alphaModFix/>
          </a:blip>
          <a:srcRect/>
          <a:stretch/>
        </p:blipFill>
        <p:spPr>
          <a:xfrm>
            <a:off x="450480" y="2265661"/>
            <a:ext cx="5497682" cy="3075162"/>
          </a:xfrm>
          <a:prstGeom prst="rect">
            <a:avLst/>
          </a:prstGeom>
          <a:noFill/>
          <a:ln>
            <a:noFill/>
          </a:ln>
        </p:spPr>
      </p:pic>
      <p:pic>
        <p:nvPicPr>
          <p:cNvPr id="388" name="Google Shape;388;p41" descr="A graph of a graph&#10;&#10;Description automatically generated with medium confidence"/>
          <p:cNvPicPr preferRelativeResize="0"/>
          <p:nvPr/>
        </p:nvPicPr>
        <p:blipFill rotWithShape="1">
          <a:blip r:embed="rId5">
            <a:alphaModFix/>
          </a:blip>
          <a:srcRect/>
          <a:stretch/>
        </p:blipFill>
        <p:spPr>
          <a:xfrm>
            <a:off x="6165463" y="2265661"/>
            <a:ext cx="5374990" cy="34785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PROFESSIONAL &amp; BUSINESS SERVICES INDUSTRY</a:t>
            </a:r>
            <a:endParaRPr/>
          </a:p>
        </p:txBody>
      </p:sp>
      <p:sp>
        <p:nvSpPr>
          <p:cNvPr id="394" name="Google Shape;394;p42"/>
          <p:cNvSpPr txBox="1"/>
          <p:nvPr/>
        </p:nvSpPr>
        <p:spPr>
          <a:xfrm>
            <a:off x="3050270" y="5873342"/>
            <a:ext cx="60972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395" name="Google Shape;395;p42" descr="A graph with numbers and lines&#10;&#10;Description automatically generated"/>
          <p:cNvPicPr preferRelativeResize="0"/>
          <p:nvPr/>
        </p:nvPicPr>
        <p:blipFill rotWithShape="1">
          <a:blip r:embed="rId4">
            <a:alphaModFix/>
          </a:blip>
          <a:srcRect/>
          <a:stretch/>
        </p:blipFill>
        <p:spPr>
          <a:xfrm>
            <a:off x="224002" y="2143151"/>
            <a:ext cx="6362700" cy="3632200"/>
          </a:xfrm>
          <a:prstGeom prst="rect">
            <a:avLst/>
          </a:prstGeom>
          <a:noFill/>
          <a:ln>
            <a:noFill/>
          </a:ln>
        </p:spPr>
      </p:pic>
      <p:pic>
        <p:nvPicPr>
          <p:cNvPr id="396" name="Google Shape;396;p42" descr="A graph of a graph&#10;&#10;Description automatically generated with medium confidence"/>
          <p:cNvPicPr preferRelativeResize="0"/>
          <p:nvPr/>
        </p:nvPicPr>
        <p:blipFill rotWithShape="1">
          <a:blip r:embed="rId5">
            <a:alphaModFix/>
          </a:blip>
          <a:srcRect/>
          <a:stretch/>
        </p:blipFill>
        <p:spPr>
          <a:xfrm>
            <a:off x="6586702" y="2166799"/>
            <a:ext cx="5578043" cy="37065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txBox="1">
            <a:spLocks noGrp="1"/>
          </p:cNvSpPr>
          <p:nvPr>
            <p:ph type="title"/>
          </p:nvPr>
        </p:nvSpPr>
        <p:spPr>
          <a:xfrm>
            <a:off x="581193" y="729658"/>
            <a:ext cx="11029500" cy="98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MANUFACTURING INDUSTRY</a:t>
            </a:r>
            <a:endParaRPr/>
          </a:p>
        </p:txBody>
      </p:sp>
      <p:sp>
        <p:nvSpPr>
          <p:cNvPr id="402" name="Google Shape;402;p43"/>
          <p:cNvSpPr txBox="1"/>
          <p:nvPr/>
        </p:nvSpPr>
        <p:spPr>
          <a:xfrm>
            <a:off x="3050270" y="5873342"/>
            <a:ext cx="6097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403" name="Google Shape;403;p43" descr="A graph with numbers and lines&#10;&#10;Description automatically generated"/>
          <p:cNvPicPr preferRelativeResize="0"/>
          <p:nvPr/>
        </p:nvPicPr>
        <p:blipFill rotWithShape="1">
          <a:blip r:embed="rId4">
            <a:alphaModFix/>
          </a:blip>
          <a:srcRect/>
          <a:stretch/>
        </p:blipFill>
        <p:spPr>
          <a:xfrm>
            <a:off x="224002" y="2143151"/>
            <a:ext cx="6362701" cy="3632200"/>
          </a:xfrm>
          <a:prstGeom prst="rect">
            <a:avLst/>
          </a:prstGeom>
          <a:noFill/>
          <a:ln>
            <a:noFill/>
          </a:ln>
        </p:spPr>
      </p:pic>
      <p:pic>
        <p:nvPicPr>
          <p:cNvPr id="404" name="Google Shape;404;p43"/>
          <p:cNvPicPr preferRelativeResize="0"/>
          <p:nvPr/>
        </p:nvPicPr>
        <p:blipFill>
          <a:blip r:embed="rId5">
            <a:alphaModFix/>
          </a:blip>
          <a:stretch>
            <a:fillRect/>
          </a:stretch>
        </p:blipFill>
        <p:spPr>
          <a:xfrm>
            <a:off x="6730228" y="2059333"/>
            <a:ext cx="5300498" cy="34725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READY, FIRE, AIM</a:t>
            </a:r>
            <a:endParaRPr/>
          </a:p>
        </p:txBody>
      </p:sp>
      <p:sp>
        <p:nvSpPr>
          <p:cNvPr id="123" name="Google Shape;123;p14"/>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fontScale="85000" lnSpcReduction="20000"/>
          </a:bodyPr>
          <a:lstStyle/>
          <a:p>
            <a:pPr marL="306000" lvl="0" indent="-306000" algn="l" rtl="0">
              <a:lnSpc>
                <a:spcPct val="100000"/>
              </a:lnSpc>
              <a:spcBef>
                <a:spcPts val="0"/>
              </a:spcBef>
              <a:spcAft>
                <a:spcPts val="0"/>
              </a:spcAft>
              <a:buSzPct val="91999"/>
              <a:buChar char="◼"/>
            </a:pPr>
            <a:r>
              <a:rPr lang="en-US"/>
              <a:t>Project review</a:t>
            </a:r>
            <a:endParaRPr/>
          </a:p>
          <a:p>
            <a:pPr marL="306000" lvl="0" indent="-306000" algn="l" rtl="0">
              <a:lnSpc>
                <a:spcPct val="100000"/>
              </a:lnSpc>
              <a:spcBef>
                <a:spcPts val="906"/>
              </a:spcBef>
              <a:spcAft>
                <a:spcPts val="0"/>
              </a:spcAft>
              <a:buSzPct val="91999"/>
              <a:buChar char="◼"/>
            </a:pPr>
            <a:r>
              <a:rPr lang="en-US"/>
              <a:t>Discussion of data sources &amp; decision on BLS</a:t>
            </a:r>
            <a:endParaRPr/>
          </a:p>
          <a:p>
            <a:pPr marL="306000" lvl="0" indent="-306000" algn="l" rtl="0">
              <a:lnSpc>
                <a:spcPct val="100000"/>
              </a:lnSpc>
              <a:spcBef>
                <a:spcPts val="906"/>
              </a:spcBef>
              <a:spcAft>
                <a:spcPts val="0"/>
              </a:spcAft>
              <a:buSzPct val="91999"/>
              <a:buChar char="◼"/>
            </a:pPr>
            <a:r>
              <a:rPr lang="en-US"/>
              <a:t>Project timeline &amp; outline</a:t>
            </a:r>
            <a:endParaRPr/>
          </a:p>
          <a:p>
            <a:pPr marL="306000" lvl="0" indent="-306000" algn="l" rtl="0">
              <a:lnSpc>
                <a:spcPct val="100000"/>
              </a:lnSpc>
              <a:spcBef>
                <a:spcPts val="906"/>
              </a:spcBef>
              <a:spcAft>
                <a:spcPts val="0"/>
              </a:spcAft>
              <a:buSzPct val="91999"/>
              <a:buChar char="◼"/>
            </a:pPr>
            <a:r>
              <a:rPr lang="en-US"/>
              <a:t>Tutoring session &amp; initial pull of BLS data</a:t>
            </a:r>
            <a:endParaRPr/>
          </a:p>
          <a:p>
            <a:pPr marL="306000" lvl="0" indent="-306000" algn="l" rtl="0">
              <a:lnSpc>
                <a:spcPct val="100000"/>
              </a:lnSpc>
              <a:spcBef>
                <a:spcPts val="906"/>
              </a:spcBef>
              <a:spcAft>
                <a:spcPts val="0"/>
              </a:spcAft>
              <a:buSzPct val="91999"/>
              <a:buChar char="◼"/>
            </a:pPr>
            <a:r>
              <a:rPr lang="en-US"/>
              <a:t>Deeper data review &amp; pivots</a:t>
            </a:r>
            <a:endParaRPr/>
          </a:p>
          <a:p>
            <a:pPr marL="306000" lvl="0" indent="-306000" algn="l" rtl="0">
              <a:lnSpc>
                <a:spcPct val="100000"/>
              </a:lnSpc>
              <a:spcBef>
                <a:spcPts val="906"/>
              </a:spcBef>
              <a:spcAft>
                <a:spcPts val="0"/>
              </a:spcAft>
              <a:buSzPct val="91999"/>
              <a:buChar char="◼"/>
            </a:pPr>
            <a:r>
              <a:rPr lang="en-US"/>
              <a:t>Illustrative examples of story we could tell (initial presentation creation)</a:t>
            </a:r>
            <a:endParaRPr/>
          </a:p>
          <a:p>
            <a:pPr marL="306000" lvl="0" indent="-306000" algn="l" rtl="0">
              <a:lnSpc>
                <a:spcPct val="100000"/>
              </a:lnSpc>
              <a:spcBef>
                <a:spcPts val="906"/>
              </a:spcBef>
              <a:spcAft>
                <a:spcPts val="0"/>
              </a:spcAft>
              <a:buSzPct val="91999"/>
              <a:buChar char="◼"/>
            </a:pPr>
            <a:r>
              <a:rPr lang="en-US"/>
              <a:t>Selection of specific types of data</a:t>
            </a:r>
            <a:endParaRPr/>
          </a:p>
          <a:p>
            <a:pPr marL="306000" lvl="0" indent="-306000" algn="l" rtl="0">
              <a:lnSpc>
                <a:spcPct val="100000"/>
              </a:lnSpc>
              <a:spcBef>
                <a:spcPts val="906"/>
              </a:spcBef>
              <a:spcAft>
                <a:spcPts val="0"/>
              </a:spcAft>
              <a:buSzPct val="91999"/>
              <a:buChar char="◼"/>
            </a:pPr>
            <a:r>
              <a:rPr lang="en-US"/>
              <a:t>Coding, testing, GitHub load, rinse, wash, repeat</a:t>
            </a:r>
            <a:endParaRPr/>
          </a:p>
          <a:p>
            <a:pPr marL="306000" lvl="0" indent="-306000" algn="l" rtl="0">
              <a:lnSpc>
                <a:spcPct val="100000"/>
              </a:lnSpc>
              <a:spcBef>
                <a:spcPts val="906"/>
              </a:spcBef>
              <a:spcAft>
                <a:spcPts val="0"/>
              </a:spcAft>
              <a:buSzPct val="91999"/>
              <a:buChar char="◼"/>
            </a:pPr>
            <a:r>
              <a:rPr lang="en-US"/>
              <a:t>Securing outside help</a:t>
            </a:r>
            <a:endParaRPr/>
          </a:p>
          <a:p>
            <a:pPr marL="306000" lvl="0" indent="-306000" algn="l" rtl="0">
              <a:lnSpc>
                <a:spcPct val="100000"/>
              </a:lnSpc>
              <a:spcBef>
                <a:spcPts val="906"/>
              </a:spcBef>
              <a:spcAft>
                <a:spcPts val="0"/>
              </a:spcAft>
              <a:buSzPct val="91999"/>
              <a:buChar char="◼"/>
            </a:pPr>
            <a:r>
              <a:rPr lang="en-US"/>
              <a:t>Revising code</a:t>
            </a:r>
            <a:endParaRPr/>
          </a:p>
          <a:p>
            <a:pPr marL="306000" lvl="0" indent="-306000" algn="l" rtl="0">
              <a:lnSpc>
                <a:spcPct val="100000"/>
              </a:lnSpc>
              <a:spcBef>
                <a:spcPts val="906"/>
              </a:spcBef>
              <a:spcAft>
                <a:spcPts val="0"/>
              </a:spcAft>
              <a:buSzPct val="91999"/>
              <a:buChar char="◼"/>
            </a:pPr>
            <a:r>
              <a:rPr lang="en-US"/>
              <a:t>Documentation (ReadMe)</a:t>
            </a:r>
            <a:endParaRPr/>
          </a:p>
          <a:p>
            <a:pPr marL="306000" lvl="0" indent="-306000" algn="l" rtl="0">
              <a:lnSpc>
                <a:spcPct val="100000"/>
              </a:lnSpc>
              <a:spcBef>
                <a:spcPts val="906"/>
              </a:spcBef>
              <a:spcAft>
                <a:spcPts val="0"/>
              </a:spcAft>
              <a:buSzPct val="91999"/>
              <a:buChar char="◼"/>
            </a:pPr>
            <a:r>
              <a:rPr lang="en-US"/>
              <a:t>Final analysis &amp; presentation refinement</a:t>
            </a:r>
            <a:endParaRPr/>
          </a:p>
          <a:p>
            <a:pPr marL="306000" lvl="0" indent="-216617" algn="l" rtl="0">
              <a:lnSpc>
                <a:spcPct val="100000"/>
              </a:lnSpc>
              <a:spcBef>
                <a:spcPts val="906"/>
              </a:spcBef>
              <a:spcAft>
                <a:spcPts val="0"/>
              </a:spcAft>
              <a:buSzPct val="919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15"/>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0" name="Google Shape;130;p15"/>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1" name="Google Shape;131;p15"/>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2" name="Google Shape;132;p15"/>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3" name="Google Shape;133;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4" name="Google Shape;134;p15"/>
          <p:cNvSpPr/>
          <p:nvPr/>
        </p:nvSpPr>
        <p:spPr>
          <a:xfrm>
            <a:off x="0" y="638175"/>
            <a:ext cx="12191999" cy="62198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135" name="Google Shape;135;p15" descr="A person wearing a cowboy hat holding a rope&#10;&#10;Description automatically generated"/>
          <p:cNvPicPr preferRelativeResize="0">
            <a:picLocks noGrp="1"/>
          </p:cNvPicPr>
          <p:nvPr>
            <p:ph type="body" idx="1"/>
          </p:nvPr>
        </p:nvPicPr>
        <p:blipFill rotWithShape="1">
          <a:blip r:embed="rId3">
            <a:alphaModFix/>
          </a:blip>
          <a:srcRect l="9557" r="17373" b="-2"/>
          <a:stretch/>
        </p:blipFill>
        <p:spPr>
          <a:xfrm>
            <a:off x="446533" y="723899"/>
            <a:ext cx="6202841" cy="5666666"/>
          </a:xfrm>
          <a:prstGeom prst="rect">
            <a:avLst/>
          </a:prstGeom>
          <a:noFill/>
          <a:ln>
            <a:noFill/>
          </a:ln>
        </p:spPr>
      </p:pic>
      <p:sp>
        <p:nvSpPr>
          <p:cNvPr id="136" name="Google Shape;136;p15"/>
          <p:cNvSpPr/>
          <p:nvPr/>
        </p:nvSpPr>
        <p:spPr>
          <a:xfrm>
            <a:off x="6736079" y="723899"/>
            <a:ext cx="5009388" cy="566666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7" name="Google Shape;137;p15"/>
          <p:cNvSpPr txBox="1">
            <a:spLocks noGrp="1"/>
          </p:cNvSpPr>
          <p:nvPr>
            <p:ph type="title"/>
          </p:nvPr>
        </p:nvSpPr>
        <p:spPr>
          <a:xfrm>
            <a:off x="7261934" y="1419225"/>
            <a:ext cx="4115917" cy="208586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2800"/>
              <a:buFont typeface="Gill Sans"/>
              <a:buNone/>
            </a:pPr>
            <a:r>
              <a:rPr lang="en-US">
                <a:solidFill>
                  <a:srgbClr val="FFFFFF"/>
                </a:solidFill>
              </a:rPr>
              <a:t>HOW WE APPROACHED THE DATA SOURCING, MANIPULATION &amp; ANALYSIS</a:t>
            </a:r>
            <a:endParaRPr/>
          </a:p>
        </p:txBody>
      </p:sp>
      <p:grpSp>
        <p:nvGrpSpPr>
          <p:cNvPr id="138" name="Google Shape;138;p15"/>
          <p:cNvGrpSpPr/>
          <p:nvPr/>
        </p:nvGrpSpPr>
        <p:grpSpPr>
          <a:xfrm>
            <a:off x="446534" y="453643"/>
            <a:ext cx="11298933" cy="98554"/>
            <a:chOff x="446534" y="453643"/>
            <a:chExt cx="11298933" cy="98554"/>
          </a:xfrm>
        </p:grpSpPr>
        <p:sp>
          <p:nvSpPr>
            <p:cNvPr id="139" name="Google Shape;139;p15"/>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40" name="Google Shape;140;p15"/>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41" name="Google Shape;141;p15"/>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GETTING OUR HANDS ON SOME, BUT NOT TOO, MUCH DATA</a:t>
            </a:r>
            <a:endParaRPr/>
          </a:p>
        </p:txBody>
      </p:sp>
      <p:sp>
        <p:nvSpPr>
          <p:cNvPr id="147" name="Google Shape;147;p16"/>
          <p:cNvSpPr txBox="1">
            <a:spLocks noGrp="1"/>
          </p:cNvSpPr>
          <p:nvPr>
            <p:ph type="body" idx="1"/>
          </p:nvPr>
        </p:nvSpPr>
        <p:spPr>
          <a:xfrm>
            <a:off x="581193" y="2228003"/>
            <a:ext cx="5422390" cy="379179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The Approach</a:t>
            </a:r>
            <a:endParaRPr/>
          </a:p>
          <a:p>
            <a:pPr marL="630000" lvl="1" indent="-306000" algn="l" rtl="0">
              <a:lnSpc>
                <a:spcPct val="100000"/>
              </a:lnSpc>
              <a:spcBef>
                <a:spcPts val="920"/>
              </a:spcBef>
              <a:spcAft>
                <a:spcPts val="0"/>
              </a:spcAft>
              <a:buSzPts val="1472"/>
              <a:buChar char="◼"/>
            </a:pPr>
            <a:r>
              <a:rPr lang="en-US"/>
              <a:t>URLs for initial analysis: </a:t>
            </a:r>
            <a:r>
              <a:rPr lang="en-US" u="sng">
                <a:solidFill>
                  <a:schemeClr val="hlink"/>
                </a:solidFill>
                <a:hlinkClick r:id="rId3"/>
              </a:rPr>
              <a:t>https://www.bls.gov/help/hlpforma.htm</a:t>
            </a:r>
            <a:endParaRPr/>
          </a:p>
          <a:p>
            <a:pPr marL="630000" lvl="1" indent="-306000" algn="l" rtl="0">
              <a:lnSpc>
                <a:spcPct val="100000"/>
              </a:lnSpc>
              <a:spcBef>
                <a:spcPts val="920"/>
              </a:spcBef>
              <a:spcAft>
                <a:spcPts val="0"/>
              </a:spcAft>
              <a:buSzPts val="1472"/>
              <a:buChar char="◼"/>
            </a:pPr>
            <a:r>
              <a:rPr lang="en-US"/>
              <a:t>API access: https://www.bls.gov/developers/api_python.htm</a:t>
            </a:r>
            <a:endParaRPr/>
          </a:p>
          <a:p>
            <a:pPr marL="630000" lvl="1" indent="-306000" algn="l" rtl="0">
              <a:lnSpc>
                <a:spcPct val="100000"/>
              </a:lnSpc>
              <a:spcBef>
                <a:spcPts val="920"/>
              </a:spcBef>
              <a:spcAft>
                <a:spcPts val="0"/>
              </a:spcAft>
              <a:buSzPts val="1472"/>
              <a:buChar char="◼"/>
            </a:pPr>
            <a:r>
              <a:rPr lang="en-US"/>
              <a:t>Breaking down code, data merges &amp; manipulation, data visualization</a:t>
            </a:r>
            <a:endParaRPr/>
          </a:p>
          <a:p>
            <a:pPr marL="630000" lvl="1" indent="-306000" algn="l" rtl="0">
              <a:lnSpc>
                <a:spcPct val="100000"/>
              </a:lnSpc>
              <a:spcBef>
                <a:spcPts val="920"/>
              </a:spcBef>
              <a:spcAft>
                <a:spcPts val="0"/>
              </a:spcAft>
              <a:buSzPts val="1472"/>
              <a:buChar char="◼"/>
            </a:pPr>
            <a:r>
              <a:rPr lang="en-US"/>
              <a:t>Pivot: Computer science roles for multiple NAICS + Job data for AI-related roles</a:t>
            </a:r>
            <a:endParaRPr/>
          </a:p>
          <a:p>
            <a:pPr marL="630000" lvl="1" indent="-306000" algn="l" rtl="0">
              <a:lnSpc>
                <a:spcPct val="100000"/>
              </a:lnSpc>
              <a:spcBef>
                <a:spcPts val="920"/>
              </a:spcBef>
              <a:spcAft>
                <a:spcPts val="0"/>
              </a:spcAft>
              <a:buSzPts val="1472"/>
              <a:buChar char="◼"/>
            </a:pPr>
            <a:r>
              <a:rPr lang="en-US"/>
              <a:t>Sourcing supplementary information (reports and outside support)</a:t>
            </a:r>
            <a:endParaRPr/>
          </a:p>
        </p:txBody>
      </p:sp>
      <p:pic>
        <p:nvPicPr>
          <p:cNvPr id="148" name="Google Shape;148;p16" descr="A screenshot of a computer&#10;&#10;Description automatically generated"/>
          <p:cNvPicPr preferRelativeResize="0">
            <a:picLocks noGrp="1"/>
          </p:cNvPicPr>
          <p:nvPr>
            <p:ph type="body" idx="2"/>
          </p:nvPr>
        </p:nvPicPr>
        <p:blipFill rotWithShape="1">
          <a:blip r:embed="rId4">
            <a:alphaModFix/>
          </a:blip>
          <a:srcRect/>
          <a:stretch/>
        </p:blipFill>
        <p:spPr>
          <a:xfrm>
            <a:off x="6771093" y="2227263"/>
            <a:ext cx="4256864" cy="3633787"/>
          </a:xfrm>
          <a:prstGeom prst="rect">
            <a:avLst/>
          </a:prstGeom>
          <a:noFill/>
          <a:ln>
            <a:noFill/>
          </a:ln>
        </p:spPr>
      </p:pic>
      <p:sp>
        <p:nvSpPr>
          <p:cNvPr id="149" name="Google Shape;149;p16"/>
          <p:cNvSpPr txBox="1"/>
          <p:nvPr/>
        </p:nvSpPr>
        <p:spPr>
          <a:xfrm>
            <a:off x="6888789" y="5861050"/>
            <a:ext cx="402147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Calibri"/>
                <a:ea typeface="Calibri"/>
                <a:cs typeface="Calibri"/>
                <a:sym typeface="Calibri"/>
              </a:rPr>
              <a:t>Source: </a:t>
            </a:r>
            <a:r>
              <a:rPr lang="en-US" sz="1800" b="0" i="0" u="sng" strike="noStrike" cap="none">
                <a:solidFill>
                  <a:srgbClr val="7F7F7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Bureau of Labor Statistics </a:t>
            </a:r>
            <a:r>
              <a:rPr lang="en-US" sz="1800" b="0" i="0" u="none" strike="noStrike" cap="none">
                <a:solidFill>
                  <a:srgbClr val="7F7F7F"/>
                </a:solidFill>
                <a:latin typeface="Calibri"/>
                <a:ea typeface="Calibri"/>
                <a:cs typeface="Calibri"/>
                <a:sym typeface="Calibri"/>
              </a:rPr>
              <a:t>(2023)</a:t>
            </a:r>
            <a:endParaRPr sz="140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Code Snippet Overview</a:t>
            </a:r>
            <a:endParaRPr/>
          </a:p>
        </p:txBody>
      </p:sp>
      <p:sp>
        <p:nvSpPr>
          <p:cNvPr id="155" name="Google Shape;155;p17"/>
          <p:cNvSpPr txBox="1">
            <a:spLocks noGrp="1"/>
          </p:cNvSpPr>
          <p:nvPr>
            <p:ph type="body" idx="1"/>
          </p:nvPr>
        </p:nvSpPr>
        <p:spPr>
          <a:xfrm>
            <a:off x="447842" y="2018453"/>
            <a:ext cx="10886907" cy="3791797"/>
          </a:xfrm>
          <a:prstGeom prst="rect">
            <a:avLst/>
          </a:prstGeom>
          <a:noFill/>
          <a:ln>
            <a:noFill/>
          </a:ln>
        </p:spPr>
        <p:txBody>
          <a:bodyPr spcFirstLastPara="1" wrap="square" lIns="91425" tIns="45700" rIns="91425" bIns="45700" anchor="ctr" anchorCtr="0">
            <a:normAutofit/>
          </a:bodyPr>
          <a:lstStyle/>
          <a:p>
            <a:pPr marL="630000" lvl="1" indent="-306000" algn="l" rtl="0">
              <a:lnSpc>
                <a:spcPct val="100000"/>
              </a:lnSpc>
              <a:spcBef>
                <a:spcPts val="920"/>
              </a:spcBef>
              <a:spcAft>
                <a:spcPts val="0"/>
              </a:spcAft>
              <a:buSzPts val="1472"/>
              <a:buChar char="◼"/>
            </a:pPr>
            <a:r>
              <a:rPr lang="en-US"/>
              <a:t>Imports the required libraries, including Prophet, and matplotlib for plotting.</a:t>
            </a:r>
            <a:endParaRPr/>
          </a:p>
          <a:p>
            <a:pPr marL="630000" lvl="1" indent="-306000" algn="l" rtl="0">
              <a:lnSpc>
                <a:spcPct val="100000"/>
              </a:lnSpc>
              <a:spcBef>
                <a:spcPts val="920"/>
              </a:spcBef>
              <a:spcAft>
                <a:spcPts val="0"/>
              </a:spcAft>
              <a:buSzPts val="1472"/>
              <a:buChar char="◼"/>
            </a:pPr>
            <a:r>
              <a:rPr lang="en-US"/>
              <a:t>Renames columns in the DataFrame to match Prophet's expected format.</a:t>
            </a:r>
            <a:endParaRPr/>
          </a:p>
          <a:p>
            <a:pPr marL="630000" lvl="1" indent="-306000" algn="l" rtl="0">
              <a:lnSpc>
                <a:spcPct val="100000"/>
              </a:lnSpc>
              <a:spcBef>
                <a:spcPts val="920"/>
              </a:spcBef>
              <a:spcAft>
                <a:spcPts val="0"/>
              </a:spcAft>
              <a:buSzPts val="1472"/>
              <a:buChar char="◼"/>
            </a:pPr>
            <a:r>
              <a:rPr lang="en-US"/>
              <a:t>Prepares the data for modeling.</a:t>
            </a:r>
            <a:endParaRPr/>
          </a:p>
          <a:p>
            <a:pPr marL="630000" lvl="1" indent="-306000" algn="l" rtl="0">
              <a:lnSpc>
                <a:spcPct val="100000"/>
              </a:lnSpc>
              <a:spcBef>
                <a:spcPts val="920"/>
              </a:spcBef>
              <a:spcAft>
                <a:spcPts val="0"/>
              </a:spcAft>
              <a:buSzPts val="1472"/>
              <a:buChar char="◼"/>
            </a:pPr>
            <a:r>
              <a:rPr lang="en-US"/>
              <a:t>Creates a Prophet model and adds seasonality.</a:t>
            </a:r>
            <a:endParaRPr/>
          </a:p>
          <a:p>
            <a:pPr marL="630000" lvl="1" indent="-306000" algn="l" rtl="0">
              <a:lnSpc>
                <a:spcPct val="100000"/>
              </a:lnSpc>
              <a:spcBef>
                <a:spcPts val="920"/>
              </a:spcBef>
              <a:spcAft>
                <a:spcPts val="0"/>
              </a:spcAft>
              <a:buSzPts val="1472"/>
              <a:buChar char="◼"/>
            </a:pPr>
            <a:r>
              <a:rPr lang="en-US"/>
              <a:t>Fits the model to the data.</a:t>
            </a:r>
            <a:endParaRPr/>
          </a:p>
          <a:p>
            <a:pPr marL="630000" lvl="1" indent="-306000" algn="l" rtl="0">
              <a:lnSpc>
                <a:spcPct val="100000"/>
              </a:lnSpc>
              <a:spcBef>
                <a:spcPts val="920"/>
              </a:spcBef>
              <a:spcAft>
                <a:spcPts val="0"/>
              </a:spcAft>
              <a:buSzPts val="1472"/>
              <a:buChar char="◼"/>
            </a:pPr>
            <a:r>
              <a:rPr lang="en-US"/>
              <a:t>Generates a future Dataframe for forecasting.</a:t>
            </a:r>
            <a:endParaRPr/>
          </a:p>
          <a:p>
            <a:pPr marL="630000" lvl="1" indent="-306000" algn="l" rtl="0">
              <a:lnSpc>
                <a:spcPct val="100000"/>
              </a:lnSpc>
              <a:spcBef>
                <a:spcPts val="920"/>
              </a:spcBef>
              <a:spcAft>
                <a:spcPts val="0"/>
              </a:spcAft>
              <a:buSzPts val="1472"/>
              <a:buChar char="◼"/>
            </a:pPr>
            <a:r>
              <a:rPr lang="en-US"/>
              <a:t>Makes a forecast using the trained model.</a:t>
            </a:r>
            <a:endParaRPr/>
          </a:p>
          <a:p>
            <a:pPr marL="630000" lvl="1" indent="-306000" algn="l" rtl="0">
              <a:lnSpc>
                <a:spcPct val="100000"/>
              </a:lnSpc>
              <a:spcBef>
                <a:spcPts val="920"/>
              </a:spcBef>
              <a:spcAft>
                <a:spcPts val="0"/>
              </a:spcAft>
              <a:buSzPts val="1472"/>
              <a:buChar char="◼"/>
            </a:pPr>
            <a:r>
              <a:rPr lang="en-US"/>
              <a:t>Visualizes the forecast and its components using matplotlib.</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idx="4294967295"/>
          </p:nvPr>
        </p:nvSpPr>
        <p:spPr>
          <a:xfrm>
            <a:off x="475371" y="2216"/>
            <a:ext cx="11029950" cy="98742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solidFill>
                  <a:schemeClr val="dk1"/>
                </a:solidFill>
              </a:rPr>
              <a:t>Code Snippet screenshots</a:t>
            </a:r>
            <a:endParaRPr>
              <a:solidFill>
                <a:schemeClr val="dk1"/>
              </a:solidFill>
            </a:endParaRPr>
          </a:p>
        </p:txBody>
      </p:sp>
      <p:pic>
        <p:nvPicPr>
          <p:cNvPr id="161" name="Google Shape;161;p18"/>
          <p:cNvPicPr preferRelativeResize="0"/>
          <p:nvPr/>
        </p:nvPicPr>
        <p:blipFill rotWithShape="1">
          <a:blip r:embed="rId3">
            <a:alphaModFix/>
          </a:blip>
          <a:srcRect/>
          <a:stretch/>
        </p:blipFill>
        <p:spPr>
          <a:xfrm>
            <a:off x="5620239" y="1334814"/>
            <a:ext cx="6254969" cy="4793528"/>
          </a:xfrm>
          <a:prstGeom prst="rect">
            <a:avLst/>
          </a:prstGeom>
          <a:noFill/>
          <a:ln>
            <a:noFill/>
          </a:ln>
        </p:spPr>
      </p:pic>
      <p:pic>
        <p:nvPicPr>
          <p:cNvPr id="162" name="Google Shape;162;p18"/>
          <p:cNvPicPr preferRelativeResize="0"/>
          <p:nvPr/>
        </p:nvPicPr>
        <p:blipFill rotWithShape="1">
          <a:blip r:embed="rId4">
            <a:alphaModFix/>
          </a:blip>
          <a:srcRect/>
          <a:stretch/>
        </p:blipFill>
        <p:spPr>
          <a:xfrm>
            <a:off x="475371" y="1334814"/>
            <a:ext cx="4275305" cy="49008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69" name="Google Shape;169;p19"/>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0" name="Google Shape;170;p19"/>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1" name="Google Shape;171;p19"/>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2" name="Google Shape;172;p19"/>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173" name="Google Shape;173;p19" descr="A close up of a light bulb&#10;&#10;Description automatically generated"/>
          <p:cNvPicPr preferRelativeResize="0">
            <a:picLocks noGrp="1"/>
          </p:cNvPicPr>
          <p:nvPr>
            <p:ph type="body" idx="1"/>
          </p:nvPr>
        </p:nvPicPr>
        <p:blipFill rotWithShape="1">
          <a:blip r:embed="rId3">
            <a:alphaModFix/>
          </a:blip>
          <a:srcRect l="21401" r="4298" b="1"/>
          <a:stretch/>
        </p:blipFill>
        <p:spPr>
          <a:xfrm>
            <a:off x="446534" y="723899"/>
            <a:ext cx="7498616" cy="5676901"/>
          </a:xfrm>
          <a:prstGeom prst="rect">
            <a:avLst/>
          </a:prstGeom>
          <a:noFill/>
          <a:ln>
            <a:noFill/>
          </a:ln>
        </p:spPr>
      </p:pic>
      <p:sp>
        <p:nvSpPr>
          <p:cNvPr id="174" name="Google Shape;174;p19"/>
          <p:cNvSpPr/>
          <p:nvPr/>
        </p:nvSpPr>
        <p:spPr>
          <a:xfrm>
            <a:off x="8042147" y="723899"/>
            <a:ext cx="3703320" cy="566666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5" name="Google Shape;175;p19"/>
          <p:cNvSpPr txBox="1">
            <a:spLocks noGrp="1"/>
          </p:cNvSpPr>
          <p:nvPr>
            <p:ph type="title"/>
          </p:nvPr>
        </p:nvSpPr>
        <p:spPr>
          <a:xfrm>
            <a:off x="8296275" y="1419225"/>
            <a:ext cx="3081600" cy="20859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FFFF"/>
              </a:buClr>
              <a:buSzPts val="3600"/>
              <a:buFont typeface="Gill Sans"/>
              <a:buNone/>
            </a:pPr>
            <a:r>
              <a:rPr lang="en-US" sz="3600">
                <a:solidFill>
                  <a:srgbClr val="FFFFFF"/>
                </a:solidFill>
              </a:rPr>
              <a:t>WHAT WE LEARNED</a:t>
            </a:r>
            <a:endParaRPr/>
          </a:p>
        </p:txBody>
      </p:sp>
      <p:grpSp>
        <p:nvGrpSpPr>
          <p:cNvPr id="176" name="Google Shape;176;p19"/>
          <p:cNvGrpSpPr/>
          <p:nvPr/>
        </p:nvGrpSpPr>
        <p:grpSpPr>
          <a:xfrm>
            <a:off x="446534" y="453643"/>
            <a:ext cx="11298933" cy="98554"/>
            <a:chOff x="446534" y="453643"/>
            <a:chExt cx="11298933" cy="98554"/>
          </a:xfrm>
        </p:grpSpPr>
        <p:sp>
          <p:nvSpPr>
            <p:cNvPr id="177" name="Google Shape;177;p19"/>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8" name="Google Shape;178;p19"/>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9" name="Google Shape;179;p19"/>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2267</Words>
  <Application>Microsoft Macintosh PowerPoint</Application>
  <PresentationFormat>Widescreen</PresentationFormat>
  <Paragraphs>193</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Century Schoolbook</vt:lpstr>
      <vt:lpstr>Gill Sans</vt:lpstr>
      <vt:lpstr>Calibri</vt:lpstr>
      <vt:lpstr>Roboto</vt:lpstr>
      <vt:lpstr>Noto Sans Symbols</vt:lpstr>
      <vt:lpstr>Dividend</vt:lpstr>
      <vt:lpstr>Exploration of Employment in the U.S</vt:lpstr>
      <vt:lpstr>EXECUTIVE SUMMARY</vt:lpstr>
      <vt:lpstr>HOW WE APPROACHED THE PROJECT</vt:lpstr>
      <vt:lpstr>READY, FIRE, AIM</vt:lpstr>
      <vt:lpstr>HOW WE APPROACHED THE DATA SOURCING, MANIPULATION &amp; ANALYSIS</vt:lpstr>
      <vt:lpstr>GETTING OUR HANDS ON SOME, BUT NOT TOO, MUCH DATA</vt:lpstr>
      <vt:lpstr>Code Snippet Overview</vt:lpstr>
      <vt:lpstr>Code Snippet screenshots</vt:lpstr>
      <vt:lpstr>WHAT WE LEARNED</vt:lpstr>
      <vt:lpstr>PowerPoint Presentation</vt:lpstr>
      <vt:lpstr>KEY FINDINGS FROM BLS DATA</vt:lpstr>
      <vt:lpstr>Government Employment Forecast</vt:lpstr>
      <vt:lpstr>GOVERNMENT INDUSTRY</vt:lpstr>
      <vt:lpstr>Health and Education Employment Forecast</vt:lpstr>
      <vt:lpstr>HEALTHCARE &amp; EDUCATION INDUSTRY</vt:lpstr>
      <vt:lpstr>Health and Education Employment Forecast</vt:lpstr>
      <vt:lpstr>Financial Activities Employment Forecast</vt:lpstr>
      <vt:lpstr>Retail Trade Employment Forecast</vt:lpstr>
      <vt:lpstr>Professional &amp; Business Services Forecast</vt:lpstr>
      <vt:lpstr>Manufacturing Employment Forecast</vt:lpstr>
      <vt:lpstr>WHAT WE LEARNED</vt:lpstr>
      <vt:lpstr>RESULTS &amp; CONCLUSIONS</vt:lpstr>
      <vt:lpstr>FUTURE RESEARCH</vt:lpstr>
      <vt:lpstr>AREAS TO EXPLORE WITH FUTURE RESEARCH</vt:lpstr>
      <vt:lpstr>Q&amp;A</vt:lpstr>
      <vt:lpstr>PowerPoint Presentation</vt:lpstr>
      <vt:lpstr>Appendix</vt:lpstr>
      <vt:lpstr>References</vt:lpstr>
      <vt:lpstr>HEALTHCARE &amp; EDUCATION INDUSTRY</vt:lpstr>
      <vt:lpstr>FINANCIAL ACTIVITIES INDUSTRY</vt:lpstr>
      <vt:lpstr>RETAIL INDUSTRY</vt:lpstr>
      <vt:lpstr>PROFESSIONAL &amp; BUSINESS SERVICES INDUSTRY</vt:lpstr>
      <vt:lpstr>MANUFACTURING INDUSTRY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Exploration of Employment in the U.S</dc:title>
  <cp:lastModifiedBy>Crystal White</cp:lastModifiedBy>
  <cp:revision>1</cp:revision>
  <dcterms:modified xsi:type="dcterms:W3CDTF">2024-01-11T20:33:55Z</dcterms:modified>
</cp:coreProperties>
</file>